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6.jpg" ContentType="image/jpeg"/>
  <Override PartName="/ppt/notesSlides/notesSlide13.xml" ContentType="application/vnd.openxmlformats-officedocument.presentationml.notesSlide+xml"/>
  <Override PartName="/ppt/media/image17.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9.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21.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22.jpg" ContentType="image/jpeg"/>
  <Override PartName="/ppt/notesSlides/notesSlide21.xml" ContentType="application/vnd.openxmlformats-officedocument.presentationml.notesSlide+xml"/>
  <Override PartName="/ppt/media/image23.jp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25.jpg" ContentType="image/jpe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2"/>
  </p:notesMasterIdLst>
  <p:sldIdLst>
    <p:sldId id="399" r:id="rId2"/>
    <p:sldId id="324" r:id="rId3"/>
    <p:sldId id="431" r:id="rId4"/>
    <p:sldId id="487" r:id="rId5"/>
    <p:sldId id="413" r:id="rId6"/>
    <p:sldId id="393" r:id="rId7"/>
    <p:sldId id="347" r:id="rId8"/>
    <p:sldId id="432" r:id="rId9"/>
    <p:sldId id="400" r:id="rId10"/>
    <p:sldId id="488" r:id="rId11"/>
    <p:sldId id="469" r:id="rId12"/>
    <p:sldId id="470" r:id="rId13"/>
    <p:sldId id="471" r:id="rId14"/>
    <p:sldId id="388" r:id="rId15"/>
    <p:sldId id="472" r:id="rId16"/>
    <p:sldId id="473" r:id="rId17"/>
    <p:sldId id="474" r:id="rId18"/>
    <p:sldId id="489" r:id="rId19"/>
    <p:sldId id="433" r:id="rId20"/>
    <p:sldId id="475" r:id="rId21"/>
    <p:sldId id="477" r:id="rId22"/>
    <p:sldId id="476" r:id="rId23"/>
    <p:sldId id="478" r:id="rId24"/>
    <p:sldId id="401" r:id="rId25"/>
    <p:sldId id="483" r:id="rId26"/>
    <p:sldId id="480" r:id="rId27"/>
    <p:sldId id="490" r:id="rId28"/>
    <p:sldId id="479" r:id="rId29"/>
    <p:sldId id="404" r:id="rId30"/>
    <p:sldId id="398" r:id="rId31"/>
  </p:sldIdLst>
  <p:sldSz cx="12192000" cy="6858000"/>
  <p:notesSz cx="6888163" cy="10020300"/>
  <p:embeddedFontLst>
    <p:embeddedFont>
      <p:font typeface="Nunito Sans" panose="00000500000000000000" pitchFamily="2" charset="0"/>
      <p:regular r:id="rId33"/>
      <p:bold r:id="rId34"/>
      <p:italic r:id="rId35"/>
      <p:boldItalic r:id="rId36"/>
    </p:embeddedFont>
    <p:embeddedFont>
      <p:font typeface="Nunito Sans Black" panose="020B0604020202020204" charset="0"/>
      <p:bold r:id="rId37"/>
      <p:boldItalic r:id="rId38"/>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9646" autoAdjust="0"/>
  </p:normalViewPr>
  <p:slideViewPr>
    <p:cSldViewPr snapToGrid="0">
      <p:cViewPr varScale="1">
        <p:scale>
          <a:sx n="50" d="100"/>
          <a:sy n="50" d="100"/>
        </p:scale>
        <p:origin x="1296" y="48"/>
      </p:cViewPr>
      <p:guideLst>
        <p:guide orient="horz" pos="2160"/>
        <p:guide pos="1620"/>
      </p:guideLst>
    </p:cSldViewPr>
  </p:slideViewPr>
  <p:outlineViewPr>
    <p:cViewPr>
      <p:scale>
        <a:sx n="33" d="100"/>
        <a:sy n="33" d="100"/>
      </p:scale>
      <p:origin x="0" y="-2958"/>
    </p:cViewPr>
  </p:outlineViewPr>
  <p:notesTextViewPr>
    <p:cViewPr>
      <p:scale>
        <a:sx n="100" d="100"/>
        <a:sy n="100" d="100"/>
      </p:scale>
      <p:origin x="0" y="0"/>
    </p:cViewPr>
  </p:notesTextViewPr>
  <p:notesViewPr>
    <p:cSldViewPr snapToGrid="0">
      <p:cViewPr varScale="1">
        <p:scale>
          <a:sx n="36" d="100"/>
          <a:sy n="36" d="100"/>
        </p:scale>
        <p:origin x="108" y="6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647" cy="502755"/>
          </a:xfrm>
          <a:prstGeom prst="rect">
            <a:avLst/>
          </a:prstGeom>
        </p:spPr>
        <p:txBody>
          <a:bodyPr vert="horz" lIns="60862" tIns="30431" rIns="60862" bIns="30431" rtlCol="0"/>
          <a:lstStyle>
            <a:lvl1pPr algn="l">
              <a:defRPr sz="800">
                <a:latin typeface="Nunito Sans" panose="00000500000000000000" pitchFamily="2" charset="0"/>
              </a:defRPr>
            </a:lvl1pPr>
          </a:lstStyle>
          <a:p>
            <a:endParaRPr lang="en-GB" dirty="0"/>
          </a:p>
        </p:txBody>
      </p:sp>
      <p:sp>
        <p:nvSpPr>
          <p:cNvPr id="3" name="Date Placeholder 2"/>
          <p:cNvSpPr>
            <a:spLocks noGrp="1"/>
          </p:cNvSpPr>
          <p:nvPr>
            <p:ph type="dt" idx="1"/>
          </p:nvPr>
        </p:nvSpPr>
        <p:spPr>
          <a:xfrm>
            <a:off x="3901499" y="0"/>
            <a:ext cx="2985319" cy="502755"/>
          </a:xfrm>
          <a:prstGeom prst="rect">
            <a:avLst/>
          </a:prstGeom>
        </p:spPr>
        <p:txBody>
          <a:bodyPr vert="horz" lIns="60862" tIns="30431" rIns="60862" bIns="30431" rtlCol="0"/>
          <a:lstStyle>
            <a:lvl1pPr algn="r">
              <a:defRPr sz="800">
                <a:latin typeface="Nunito Sans" panose="00000500000000000000" pitchFamily="2" charset="0"/>
              </a:defRPr>
            </a:lvl1pPr>
          </a:lstStyle>
          <a:p>
            <a:fld id="{255396BA-BA0B-E646-B112-BDB6D130FD61}" type="datetimeFigureOut">
              <a:rPr lang="en-GB" smtClean="0"/>
              <a:pPr/>
              <a:t>05/06/2021</a:t>
            </a:fld>
            <a:endParaRPr lang="en-GB" dirty="0"/>
          </a:p>
        </p:txBody>
      </p:sp>
      <p:sp>
        <p:nvSpPr>
          <p:cNvPr id="4" name="Slide Image Placeholder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60862" tIns="30431" rIns="60862" bIns="30431" rtlCol="0" anchor="ctr"/>
          <a:lstStyle/>
          <a:p>
            <a:endParaRPr lang="en-GB" dirty="0"/>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60862" tIns="30431" rIns="60862" bIns="30431"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7547"/>
            <a:ext cx="2984647" cy="502754"/>
          </a:xfrm>
          <a:prstGeom prst="rect">
            <a:avLst/>
          </a:prstGeom>
        </p:spPr>
        <p:txBody>
          <a:bodyPr vert="horz" lIns="60862" tIns="30431" rIns="60862" bIns="30431" rtlCol="0" anchor="b"/>
          <a:lstStyle>
            <a:lvl1pPr algn="l">
              <a:defRPr sz="800">
                <a:latin typeface="Nunito Sans" panose="00000500000000000000" pitchFamily="2" charset="0"/>
              </a:defRPr>
            </a:lvl1pPr>
          </a:lstStyle>
          <a:p>
            <a:endParaRPr lang="en-GB" dirty="0"/>
          </a:p>
        </p:txBody>
      </p:sp>
      <p:sp>
        <p:nvSpPr>
          <p:cNvPr id="7" name="Slide Number Placeholder 6"/>
          <p:cNvSpPr>
            <a:spLocks noGrp="1"/>
          </p:cNvSpPr>
          <p:nvPr>
            <p:ph type="sldNum" sz="quarter" idx="5"/>
          </p:nvPr>
        </p:nvSpPr>
        <p:spPr>
          <a:xfrm>
            <a:off x="3901499" y="9517547"/>
            <a:ext cx="2985319" cy="502754"/>
          </a:xfrm>
          <a:prstGeom prst="rect">
            <a:avLst/>
          </a:prstGeom>
        </p:spPr>
        <p:txBody>
          <a:bodyPr vert="horz" lIns="60862" tIns="30431" rIns="60862" bIns="30431" rtlCol="0" anchor="b"/>
          <a:lstStyle>
            <a:lvl1pPr algn="r">
              <a:defRPr sz="800">
                <a:latin typeface="Nunito Sans" panose="00000500000000000000" pitchFamily="2" charset="0"/>
              </a:defRPr>
            </a:lvl1pPr>
          </a:lstStyle>
          <a:p>
            <a:fld id="{DC81CCE8-8669-844C-8A1E-83EDDE9464AC}" type="slidenum">
              <a:rPr lang="en-GB" smtClean="0"/>
              <a:pPr/>
              <a:t>‹#›</a:t>
            </a:fld>
            <a:endParaRPr lang="en-GB" dirty="0"/>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outs.org.uk/por/2-key-polici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a:t>
            </a:fld>
            <a:endParaRPr lang="en-GB" dirty="0"/>
          </a:p>
        </p:txBody>
      </p:sp>
    </p:spTree>
    <p:extLst>
      <p:ext uri="{BB962C8B-B14F-4D97-AF65-F5344CB8AC3E}">
        <p14:creationId xmlns:p14="http://schemas.microsoft.com/office/powerpoint/2010/main" val="4081430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10</a:t>
            </a:fld>
            <a:endParaRPr lang="en-GB" dirty="0"/>
          </a:p>
        </p:txBody>
      </p:sp>
    </p:spTree>
    <p:extLst>
      <p:ext uri="{BB962C8B-B14F-4D97-AF65-F5344CB8AC3E}">
        <p14:creationId xmlns:p14="http://schemas.microsoft.com/office/powerpoint/2010/main" val="1902511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a:highlight>
                  <a:srgbClr val="FFFF00"/>
                </a:highlight>
              </a:rPr>
              <a:t>Some kind of activity / discussion where they make changes to an activity to make it accessible – for Zoom I’m thinking that we play some form of word game, but early in the game it becomes apparent that Mel’s audio has stopped working – do we just leave Mel out?  What kind of changes could we make to the game to make it accessible for Mel?</a:t>
            </a:r>
            <a:endParaRPr lang="en-GB" sz="1800" dirty="0">
              <a:highlight>
                <a:srgbClr val="FFFF00"/>
              </a:highlight>
            </a:endParaRPr>
          </a:p>
          <a:p>
            <a:endParaRPr lang="en-GB" sz="1100"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11</a:t>
            </a:fld>
            <a:endParaRPr lang="en-GB" dirty="0"/>
          </a:p>
        </p:txBody>
      </p:sp>
    </p:spTree>
    <p:extLst>
      <p:ext uri="{BB962C8B-B14F-4D97-AF65-F5344CB8AC3E}">
        <p14:creationId xmlns:p14="http://schemas.microsoft.com/office/powerpoint/2010/main" val="36066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dirty="0">
                <a:solidFill>
                  <a:srgbClr val="404040"/>
                </a:solidFill>
                <a:effectLst/>
                <a:latin typeface="Nunito Sans" panose="00000500000000000000" pitchFamily="2" charset="0"/>
              </a:rPr>
              <a:t>When we talk here about adjustments, what we really mean is a process that identifies any factors in Scouts which lead to exclusion, and actively look for ways to remove those barriers to improve access to Scouts. In essence, to deliver Scouting for All.</a:t>
            </a:r>
          </a:p>
          <a:p>
            <a:pPr algn="l"/>
            <a:r>
              <a:rPr lang="en-GB" sz="2800" b="0" i="0" dirty="0">
                <a:solidFill>
                  <a:srgbClr val="404040"/>
                </a:solidFill>
                <a:effectLst/>
                <a:latin typeface="Nunito Sans" panose="00000500000000000000" pitchFamily="2" charset="0"/>
              </a:rPr>
              <a:t>Making reasonable adjustments is a core part of supporting all young people to fully participate in Scouts to make sure they can develop to their full potential.</a:t>
            </a:r>
          </a:p>
          <a:p>
            <a:pPr algn="l"/>
            <a:r>
              <a:rPr lang="en-GB" sz="2800" b="0" i="0" dirty="0">
                <a:solidFill>
                  <a:srgbClr val="404040"/>
                </a:solidFill>
                <a:effectLst/>
                <a:latin typeface="Nunito Sans" panose="00000500000000000000" pitchFamily="2" charset="0"/>
              </a:rPr>
              <a:t>Scouts operates in accordance with equality legislation, which in England, Scotland and Wales is the Equality Act 2010. Our Equal Opportunities Policy reflects this legislation. These are known as ‘protected characteristics’, including disability, sexual orientation, race and gender reassignment, amongst others. It’s unlawful to discriminate on the grounds of one or more of the protected characteristics.</a:t>
            </a:r>
          </a:p>
          <a:p>
            <a:pPr algn="l"/>
            <a:r>
              <a:rPr lang="en-GB" sz="2800" b="0" i="0" dirty="0">
                <a:solidFill>
                  <a:srgbClr val="404040"/>
                </a:solidFill>
                <a:effectLst/>
                <a:latin typeface="Nunito Sans" panose="00000500000000000000" pitchFamily="2" charset="0"/>
              </a:rPr>
              <a:t>As a membership organisation we have a duty to comply with this legislation. Part of this duty includes making ‘reasonable adjustments’ for individuals with a disability.</a:t>
            </a:r>
          </a:p>
          <a:p>
            <a:pPr algn="l"/>
            <a:r>
              <a:rPr lang="en-GB" sz="2800" b="0" i="0" dirty="0">
                <a:solidFill>
                  <a:srgbClr val="404040"/>
                </a:solidFill>
                <a:effectLst/>
                <a:latin typeface="Nunito Sans" panose="00000500000000000000" pitchFamily="2" charset="0"/>
              </a:rPr>
              <a:t>This duty is outlined in POR. It’s about identifying and removing any barriers to a young person with a disability to fully access Scouts by making changes or adjustments.</a:t>
            </a:r>
          </a:p>
          <a:p>
            <a:pPr algn="l"/>
            <a:r>
              <a:rPr lang="en-GB" sz="2800" b="0" i="0" dirty="0">
                <a:solidFill>
                  <a:srgbClr val="404040"/>
                </a:solidFill>
                <a:effectLst/>
                <a:latin typeface="Nunito Sans" panose="00000500000000000000" pitchFamily="2" charset="0"/>
              </a:rPr>
              <a:t>Changes can be made to the physical environment – this is about considering the accessibility of the meeting place and taking the needs of all individuals into consideration for any trips/nights away.</a:t>
            </a:r>
          </a:p>
          <a:p>
            <a:endParaRPr lang="en-GB" sz="1100"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12</a:t>
            </a:fld>
            <a:endParaRPr lang="en-GB" dirty="0"/>
          </a:p>
        </p:txBody>
      </p:sp>
    </p:spTree>
    <p:extLst>
      <p:ext uri="{BB962C8B-B14F-4D97-AF65-F5344CB8AC3E}">
        <p14:creationId xmlns:p14="http://schemas.microsoft.com/office/powerpoint/2010/main" val="368575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dirty="0">
                <a:solidFill>
                  <a:srgbClr val="404040"/>
                </a:solidFill>
                <a:effectLst/>
                <a:latin typeface="Nunito Sans" panose="00000500000000000000" pitchFamily="2" charset="0"/>
              </a:rPr>
              <a:t>Some young people may require adaptations to access the badge of their choice. Any alterations to the badge or award criteria should be tailored to meet their specific needs. The aim in each case should be to improve access to the badge rather than to reduce the challenge of its requirements. It’s entirely at the discretion of the leadership team how to adapt the criteria – where appropriate, it’s useful to discuss this with the young person themselves, or the parents/carer.</a:t>
            </a:r>
          </a:p>
          <a:p>
            <a:pPr algn="l"/>
            <a:r>
              <a:rPr lang="en-GB" sz="2800" b="1" i="0" dirty="0">
                <a:solidFill>
                  <a:srgbClr val="404040"/>
                </a:solidFill>
                <a:effectLst/>
                <a:latin typeface="Nunito Sans" panose="00000500000000000000" pitchFamily="2" charset="0"/>
              </a:rPr>
              <a:t>Perhaps consider making the adaptations for the entire section to avoid singling out any one young person.</a:t>
            </a:r>
            <a:br>
              <a:rPr lang="en-GB" sz="2800" b="0" i="0" dirty="0">
                <a:solidFill>
                  <a:srgbClr val="404040"/>
                </a:solidFill>
                <a:effectLst/>
                <a:latin typeface="Nunito Sans" panose="00000500000000000000" pitchFamily="2" charset="0"/>
              </a:rPr>
            </a:br>
            <a:br>
              <a:rPr lang="en-GB" sz="2800" b="0" i="0" dirty="0">
                <a:solidFill>
                  <a:srgbClr val="404040"/>
                </a:solidFill>
                <a:effectLst/>
                <a:latin typeface="Nunito Sans" panose="00000500000000000000" pitchFamily="2" charset="0"/>
              </a:rPr>
            </a:br>
            <a:r>
              <a:rPr lang="en-GB" sz="2800" b="0" i="0" dirty="0">
                <a:solidFill>
                  <a:srgbClr val="404040"/>
                </a:solidFill>
                <a:effectLst/>
                <a:latin typeface="Nunito Sans" panose="00000500000000000000" pitchFamily="2" charset="0"/>
              </a:rPr>
              <a:t>Adaptations should ensure that all participants undertake a similar level of personal challenge.</a:t>
            </a:r>
          </a:p>
          <a:p>
            <a:pPr algn="l"/>
            <a:r>
              <a:rPr lang="en-GB" sz="2800" b="0" i="0" dirty="0">
                <a:solidFill>
                  <a:srgbClr val="404040"/>
                </a:solidFill>
                <a:effectLst/>
                <a:latin typeface="Nunito Sans" panose="00000500000000000000" pitchFamily="2" charset="0"/>
              </a:rPr>
              <a:t>For the national awards, like the Explorer Belt or QSA you should consult with the relevant commissioner to make sure they understand and are happy with any adaptations. The only exception is that adaptations to DofE must be referred to the awarding body for approval.</a:t>
            </a:r>
          </a:p>
          <a:p>
            <a:endParaRPr lang="en-GB" sz="1100"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13</a:t>
            </a:fld>
            <a:endParaRPr lang="en-GB" dirty="0"/>
          </a:p>
        </p:txBody>
      </p:sp>
    </p:spTree>
    <p:extLst>
      <p:ext uri="{BB962C8B-B14F-4D97-AF65-F5344CB8AC3E}">
        <p14:creationId xmlns:p14="http://schemas.microsoft.com/office/powerpoint/2010/main" val="117059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04040"/>
                </a:solidFill>
                <a:effectLst/>
                <a:latin typeface="Nunito Sans" panose="00000500000000000000" pitchFamily="2" charset="0"/>
              </a:rPr>
              <a:t>Uniform shouldn’t be a barrier to taking part in Scouts. Whether, getting a uniform is financially challenging for a family, or for a young person with a sensory hyper-sensitivity who finds the </a:t>
            </a:r>
            <a:r>
              <a:rPr lang="en-GB" b="0" i="0" dirty="0" err="1">
                <a:solidFill>
                  <a:srgbClr val="404040"/>
                </a:solidFill>
                <a:effectLst/>
                <a:latin typeface="Nunito Sans" panose="00000500000000000000" pitchFamily="2" charset="0"/>
              </a:rPr>
              <a:t>necker</a:t>
            </a:r>
            <a:r>
              <a:rPr lang="en-GB" b="0" i="0" dirty="0">
                <a:solidFill>
                  <a:srgbClr val="404040"/>
                </a:solidFill>
                <a:effectLst/>
                <a:latin typeface="Nunito Sans" panose="00000500000000000000" pitchFamily="2" charset="0"/>
              </a:rPr>
              <a:t> uncomfortable, it’s important to be flexible.</a:t>
            </a:r>
          </a:p>
          <a:p>
            <a:pPr algn="l"/>
            <a:r>
              <a:rPr lang="en-GB" b="1" i="0" dirty="0">
                <a:solidFill>
                  <a:srgbClr val="404040"/>
                </a:solidFill>
                <a:effectLst/>
                <a:latin typeface="Nunito Sans" panose="00000500000000000000" pitchFamily="2" charset="0"/>
              </a:rPr>
              <a:t>Group discussion (10 minutes)</a:t>
            </a:r>
            <a:endParaRPr lang="en-GB" b="0" i="0" dirty="0">
              <a:solidFill>
                <a:srgbClr val="404040"/>
              </a:solidFill>
              <a:effectLst/>
              <a:latin typeface="Nunito Sans" panose="00000500000000000000" pitchFamily="2" charset="0"/>
            </a:endParaRPr>
          </a:p>
          <a:p>
            <a:pPr algn="l"/>
            <a:r>
              <a:rPr lang="en-GB" b="0" i="0" dirty="0">
                <a:solidFill>
                  <a:srgbClr val="404040"/>
                </a:solidFill>
                <a:effectLst/>
                <a:latin typeface="Nunito Sans" panose="00000500000000000000" pitchFamily="2" charset="0"/>
              </a:rPr>
              <a:t>Where an individual is uncomfortable with the </a:t>
            </a:r>
            <a:r>
              <a:rPr lang="en-GB" b="0" i="0" dirty="0" err="1">
                <a:solidFill>
                  <a:srgbClr val="404040"/>
                </a:solidFill>
                <a:effectLst/>
                <a:latin typeface="Nunito Sans" panose="00000500000000000000" pitchFamily="2" charset="0"/>
              </a:rPr>
              <a:t>necker</a:t>
            </a:r>
            <a:r>
              <a:rPr lang="en-GB" b="0" i="0" dirty="0">
                <a:solidFill>
                  <a:srgbClr val="404040"/>
                </a:solidFill>
                <a:effectLst/>
                <a:latin typeface="Nunito Sans" panose="00000500000000000000" pitchFamily="2" charset="0"/>
              </a:rPr>
              <a:t> or shirt collar, identify what the specific challenge is, try to understand why the young person finds this element of the uniform challenging and make adjustments to make sure they’re comfortable. Is a </a:t>
            </a:r>
            <a:r>
              <a:rPr lang="en-GB" b="0" i="0" dirty="0" err="1">
                <a:solidFill>
                  <a:srgbClr val="404040"/>
                </a:solidFill>
                <a:effectLst/>
                <a:latin typeface="Nunito Sans" panose="00000500000000000000" pitchFamily="2" charset="0"/>
              </a:rPr>
              <a:t>necker</a:t>
            </a:r>
            <a:r>
              <a:rPr lang="en-GB" b="0" i="0" dirty="0">
                <a:solidFill>
                  <a:srgbClr val="404040"/>
                </a:solidFill>
                <a:effectLst/>
                <a:latin typeface="Nunito Sans" panose="00000500000000000000" pitchFamily="2" charset="0"/>
              </a:rPr>
              <a:t> really essential? Is a second-hand shirt more comfortable? Is a group sweatshirt easier to wear?</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14</a:t>
            </a:fld>
            <a:endParaRPr lang="en-GB" dirty="0"/>
          </a:p>
        </p:txBody>
      </p:sp>
    </p:spTree>
    <p:extLst>
      <p:ext uri="{BB962C8B-B14F-4D97-AF65-F5344CB8AC3E}">
        <p14:creationId xmlns:p14="http://schemas.microsoft.com/office/powerpoint/2010/main" val="3181667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04040"/>
                </a:solidFill>
                <a:effectLst/>
                <a:latin typeface="Nunito Sans" panose="00000500000000000000" pitchFamily="2" charset="0"/>
              </a:rPr>
              <a:t>Remember, when a young person joins a section, they’re usually joining a Group and so there’s a need to support their transition from one section to another. This involves sharing information, routines and insights with leaders in the other sections, working together to be flexible around the transition, allowing more time, or supporting them to complete the Moving On Awards, and letting young people stay in a secure group of friends if that seems like the best option.</a:t>
            </a:r>
          </a:p>
          <a:p>
            <a:pPr algn="l"/>
            <a:r>
              <a:rPr lang="en-GB" b="0" i="0" dirty="0">
                <a:solidFill>
                  <a:srgbClr val="404040"/>
                </a:solidFill>
                <a:effectLst/>
                <a:latin typeface="Nunito Sans" panose="00000500000000000000" pitchFamily="2" charset="0"/>
              </a:rPr>
              <a:t>There’s age range flexibility within Scouts to support all young people to stay in Scouts, and progress through the programme and award scheme.</a:t>
            </a:r>
          </a:p>
          <a:p>
            <a:pPr algn="l"/>
            <a:r>
              <a:rPr lang="en-GB" b="0" i="0" dirty="0">
                <a:solidFill>
                  <a:srgbClr val="404040"/>
                </a:solidFill>
                <a:effectLst/>
                <a:latin typeface="Nunito Sans" panose="00000500000000000000" pitchFamily="2" charset="0"/>
              </a:rPr>
              <a:t>In some situations, it may help to let young people move outside of the core age ranges. This should always be done with the best interests of the young person in mind (NOT for the convenience of the leaders or parents), and in careful consultation with the parents/carer, leaders, the young person and where appropriate the DC or DESC.</a:t>
            </a:r>
          </a:p>
          <a:p>
            <a:pPr algn="l"/>
            <a:r>
              <a:rPr lang="en-GB" b="0" i="0" dirty="0">
                <a:solidFill>
                  <a:srgbClr val="404040"/>
                </a:solidFill>
                <a:effectLst/>
                <a:latin typeface="Nunito Sans" panose="00000500000000000000" pitchFamily="2" charset="0"/>
              </a:rPr>
              <a:t>Best practice suggests that where possible a young person should not remain in a section more than six months outside of the core age range. Remember, regardless of any additional needs and disabilities, a young person will still want to access the same activities and social opportunities as their peers.</a:t>
            </a:r>
          </a:p>
          <a:p>
            <a:pPr algn="l"/>
            <a:r>
              <a:rPr lang="en-GB" b="0" i="0" dirty="0">
                <a:solidFill>
                  <a:srgbClr val="404040"/>
                </a:solidFill>
                <a:effectLst/>
                <a:latin typeface="Nunito Sans" panose="00000500000000000000" pitchFamily="2" charset="0"/>
              </a:rPr>
              <a:t>The only exception is at 18. There is absolutely no flexibility when a young person turns 18, and under no circumstances can an individual remain as a participant in a Beaver, Cub, Scout or Explorer section after their 18th birthday. At 18, all young adults should be moved into Scout Network or adult roles in Scouts.</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15</a:t>
            </a:fld>
            <a:endParaRPr lang="en-GB" dirty="0"/>
          </a:p>
        </p:txBody>
      </p:sp>
    </p:spTree>
    <p:extLst>
      <p:ext uri="{BB962C8B-B14F-4D97-AF65-F5344CB8AC3E}">
        <p14:creationId xmlns:p14="http://schemas.microsoft.com/office/powerpoint/2010/main" val="2430994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04040"/>
                </a:solidFill>
                <a:effectLst/>
                <a:latin typeface="Nunito Sans" panose="00000500000000000000" pitchFamily="2" charset="0"/>
              </a:rPr>
              <a:t>It’s important to evaluate how accessible and inclusive your Scouts space is. This could be identifying that the space needs a physical adaptation such as an access ramp. It may also be that a young person needs to have an area that’s calm. In these instances, you should:</a:t>
            </a:r>
          </a:p>
          <a:p>
            <a:pPr algn="l">
              <a:buFont typeface="Arial" panose="020B0604020202020204" pitchFamily="34" charset="0"/>
              <a:buChar char="•"/>
            </a:pPr>
            <a:r>
              <a:rPr lang="en-GB" b="0" i="0" dirty="0">
                <a:solidFill>
                  <a:srgbClr val="404040"/>
                </a:solidFill>
                <a:effectLst/>
                <a:latin typeface="Nunito Sans" panose="00000500000000000000" pitchFamily="2" charset="0"/>
              </a:rPr>
              <a:t>Be positive, calm and caring or provide a time-out</a:t>
            </a:r>
          </a:p>
          <a:p>
            <a:pPr algn="l">
              <a:buFont typeface="Arial" panose="020B0604020202020204" pitchFamily="34" charset="0"/>
              <a:buChar char="•"/>
            </a:pPr>
            <a:r>
              <a:rPr lang="en-GB" b="0" i="0" dirty="0">
                <a:solidFill>
                  <a:srgbClr val="404040"/>
                </a:solidFill>
                <a:effectLst/>
                <a:latin typeface="Nunito Sans" panose="00000500000000000000" pitchFamily="2" charset="0"/>
              </a:rPr>
              <a:t>Have a calm/time-out area</a:t>
            </a:r>
          </a:p>
          <a:p>
            <a:pPr algn="l">
              <a:buFont typeface="Arial" panose="020B0604020202020204" pitchFamily="34" charset="0"/>
              <a:buChar char="•"/>
            </a:pPr>
            <a:r>
              <a:rPr lang="en-GB" b="0" i="0" dirty="0">
                <a:solidFill>
                  <a:srgbClr val="404040"/>
                </a:solidFill>
                <a:effectLst/>
                <a:latin typeface="Nunito Sans" panose="00000500000000000000" pitchFamily="2" charset="0"/>
              </a:rPr>
              <a:t>Be mindful of sensory stimulation</a:t>
            </a:r>
          </a:p>
          <a:p>
            <a:pPr algn="l">
              <a:buFont typeface="Arial" panose="020B0604020202020204" pitchFamily="34" charset="0"/>
              <a:buChar char="•"/>
            </a:pPr>
            <a:r>
              <a:rPr lang="en-GB" b="0" i="0" dirty="0">
                <a:solidFill>
                  <a:srgbClr val="404040"/>
                </a:solidFill>
                <a:effectLst/>
                <a:latin typeface="Nunito Sans" panose="00000500000000000000" pitchFamily="2" charset="0"/>
              </a:rPr>
              <a:t>The above suggestions aren’t the only suggestions</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16</a:t>
            </a:fld>
            <a:endParaRPr lang="en-GB" dirty="0"/>
          </a:p>
        </p:txBody>
      </p:sp>
    </p:spTree>
    <p:extLst>
      <p:ext uri="{BB962C8B-B14F-4D97-AF65-F5344CB8AC3E}">
        <p14:creationId xmlns:p14="http://schemas.microsoft.com/office/powerpoint/2010/main" val="3967730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04040"/>
                </a:solidFill>
                <a:effectLst/>
                <a:latin typeface="Nunito Sans" panose="00000500000000000000" pitchFamily="2" charset="0"/>
              </a:rPr>
              <a:t>It’s important to understand some adjustments are temporary, for example a broken limb or other temporary loss of mobility.</a:t>
            </a:r>
          </a:p>
          <a:p>
            <a:pPr algn="l"/>
            <a:r>
              <a:rPr lang="en-GB" b="0" i="0" dirty="0">
                <a:solidFill>
                  <a:srgbClr val="404040"/>
                </a:solidFill>
                <a:effectLst/>
                <a:latin typeface="Nunito Sans" panose="00000500000000000000" pitchFamily="2" charset="0"/>
              </a:rPr>
              <a:t>These have the same legal duty for an adjustment as a permanent disability.</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17</a:t>
            </a:fld>
            <a:endParaRPr lang="en-GB" dirty="0"/>
          </a:p>
        </p:txBody>
      </p:sp>
    </p:spTree>
    <p:extLst>
      <p:ext uri="{BB962C8B-B14F-4D97-AF65-F5344CB8AC3E}">
        <p14:creationId xmlns:p14="http://schemas.microsoft.com/office/powerpoint/2010/main" val="1424611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04040"/>
                </a:solidFill>
                <a:effectLst/>
                <a:latin typeface="Nunito Sans" panose="00000500000000000000" pitchFamily="2" charset="0"/>
              </a:rPr>
              <a:t>The Scout Programme is designed to be flexible, so badge/award requirements can be tailored to individual needs. It also makes sure there’s flexibility in age ranges for sections.</a:t>
            </a:r>
          </a:p>
          <a:p>
            <a:pPr algn="l"/>
            <a:r>
              <a:rPr lang="en-GB" b="0" i="0" dirty="0">
                <a:solidFill>
                  <a:srgbClr val="404040"/>
                </a:solidFill>
                <a:effectLst/>
                <a:latin typeface="Nunito Sans" panose="00000500000000000000" pitchFamily="2" charset="0"/>
              </a:rPr>
              <a:t>The flexibility in Scouts means that all young people, regardless of their abilities, can enjoy and achieve.</a:t>
            </a:r>
          </a:p>
          <a:p>
            <a:pPr algn="l"/>
            <a:r>
              <a:rPr lang="en-GB" b="0" i="0" dirty="0">
                <a:solidFill>
                  <a:srgbClr val="404040"/>
                </a:solidFill>
                <a:effectLst/>
                <a:latin typeface="Nunito Sans" panose="00000500000000000000" pitchFamily="2" charset="0"/>
              </a:rPr>
              <a:t>As Managers and Section Leaders, these are areas which you’ll most commonly make reasonable adjustments to (in fact, you’re probably doing so already).</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18</a:t>
            </a:fld>
            <a:endParaRPr lang="en-GB" dirty="0"/>
          </a:p>
        </p:txBody>
      </p:sp>
    </p:spTree>
    <p:extLst>
      <p:ext uri="{BB962C8B-B14F-4D97-AF65-F5344CB8AC3E}">
        <p14:creationId xmlns:p14="http://schemas.microsoft.com/office/powerpoint/2010/main" val="1301629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5 mins (1400 - 1405</a:t>
            </a:r>
          </a:p>
        </p:txBody>
      </p:sp>
      <p:sp>
        <p:nvSpPr>
          <p:cNvPr id="4" name="Slide Number Placeholder 3"/>
          <p:cNvSpPr>
            <a:spLocks noGrp="1"/>
          </p:cNvSpPr>
          <p:nvPr>
            <p:ph type="sldNum" sz="quarter" idx="5"/>
          </p:nvPr>
        </p:nvSpPr>
        <p:spPr/>
        <p:txBody>
          <a:bodyPr/>
          <a:lstStyle/>
          <a:p>
            <a:fld id="{DC81CCE8-8669-844C-8A1E-83EDDE9464AC}" type="slidenum">
              <a:rPr lang="en-GB" smtClean="0"/>
              <a:pPr/>
              <a:t>19</a:t>
            </a:fld>
            <a:endParaRPr lang="en-GB" dirty="0"/>
          </a:p>
        </p:txBody>
      </p:sp>
    </p:spTree>
    <p:extLst>
      <p:ext uri="{BB962C8B-B14F-4D97-AF65-F5344CB8AC3E}">
        <p14:creationId xmlns:p14="http://schemas.microsoft.com/office/powerpoint/2010/main" val="5388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dirty="0"/>
          </a:p>
        </p:txBody>
      </p:sp>
    </p:spTree>
    <p:extLst>
      <p:ext uri="{BB962C8B-B14F-4D97-AF65-F5344CB8AC3E}">
        <p14:creationId xmlns:p14="http://schemas.microsoft.com/office/powerpoint/2010/main" val="611139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04040"/>
                </a:solidFill>
                <a:effectLst/>
                <a:latin typeface="Nunito Sans" panose="00000500000000000000" pitchFamily="2" charset="0"/>
              </a:rPr>
              <a:t>Share these tips with participants to help them make successful reasonable adjustments:</a:t>
            </a:r>
          </a:p>
          <a:p>
            <a:pPr algn="l">
              <a:buFont typeface="Arial" panose="020B0604020202020204" pitchFamily="34" charset="0"/>
              <a:buChar char="•"/>
            </a:pPr>
            <a:r>
              <a:rPr lang="en-GB" b="0" i="0" dirty="0">
                <a:solidFill>
                  <a:srgbClr val="404040"/>
                </a:solidFill>
                <a:effectLst/>
                <a:latin typeface="Nunito Sans" panose="00000500000000000000" pitchFamily="2" charset="0"/>
              </a:rPr>
              <a:t>Be Positive</a:t>
            </a:r>
          </a:p>
          <a:p>
            <a:pPr algn="l">
              <a:buFont typeface="Arial" panose="020B0604020202020204" pitchFamily="34" charset="0"/>
              <a:buChar char="•"/>
            </a:pPr>
            <a:r>
              <a:rPr lang="en-GB" b="0" i="0" dirty="0">
                <a:solidFill>
                  <a:srgbClr val="404040"/>
                </a:solidFill>
                <a:effectLst/>
                <a:latin typeface="Nunito Sans" panose="00000500000000000000" pitchFamily="2" charset="0"/>
              </a:rPr>
              <a:t>Remember, conversation is not a contract</a:t>
            </a:r>
          </a:p>
          <a:p>
            <a:pPr algn="l">
              <a:buFont typeface="Arial" panose="020B0604020202020204" pitchFamily="34" charset="0"/>
              <a:buChar char="•"/>
            </a:pPr>
            <a:r>
              <a:rPr lang="en-GB" b="0" i="0" dirty="0">
                <a:solidFill>
                  <a:srgbClr val="404040"/>
                </a:solidFill>
                <a:effectLst/>
                <a:latin typeface="Nunito Sans" panose="00000500000000000000" pitchFamily="2" charset="0"/>
              </a:rPr>
              <a:t>Frequently review the adjustment to see if it’s working</a:t>
            </a:r>
          </a:p>
          <a:p>
            <a:pPr algn="l">
              <a:buFont typeface="Arial" panose="020B0604020202020204" pitchFamily="34" charset="0"/>
              <a:buChar char="•"/>
            </a:pPr>
            <a:r>
              <a:rPr lang="en-GB" b="0" i="0" dirty="0">
                <a:solidFill>
                  <a:srgbClr val="404040"/>
                </a:solidFill>
                <a:effectLst/>
                <a:latin typeface="Nunito Sans" panose="00000500000000000000" pitchFamily="2" charset="0"/>
              </a:rPr>
              <a:t>Keep up all communication and stay engaged</a:t>
            </a:r>
          </a:p>
          <a:p>
            <a:pPr algn="l">
              <a:buFont typeface="Arial" panose="020B0604020202020204" pitchFamily="34" charset="0"/>
              <a:buChar char="•"/>
            </a:pPr>
            <a:r>
              <a:rPr lang="en-GB" b="0" i="0" dirty="0">
                <a:solidFill>
                  <a:srgbClr val="404040"/>
                </a:solidFill>
                <a:effectLst/>
                <a:latin typeface="Nunito Sans" panose="00000500000000000000" pitchFamily="2" charset="0"/>
              </a:rPr>
              <a:t>Allow parents/carers to be a part of the decision making</a:t>
            </a:r>
          </a:p>
          <a:p>
            <a:pPr algn="l">
              <a:buFont typeface="Arial" panose="020B0604020202020204" pitchFamily="34" charset="0"/>
              <a:buChar char="•"/>
            </a:pPr>
            <a:r>
              <a:rPr lang="en-GB" b="0" i="0" dirty="0">
                <a:solidFill>
                  <a:srgbClr val="404040"/>
                </a:solidFill>
                <a:effectLst/>
                <a:latin typeface="Nunito Sans" panose="00000500000000000000" pitchFamily="2" charset="0"/>
              </a:rPr>
              <a:t>Scout Groups should never assume any unreasonable costs without funding</a:t>
            </a:r>
          </a:p>
          <a:p>
            <a:pPr algn="l">
              <a:buFont typeface="Arial" panose="020B0604020202020204" pitchFamily="34" charset="0"/>
              <a:buChar char="•"/>
            </a:pPr>
            <a:r>
              <a:rPr lang="en-GB" b="0" i="0" dirty="0">
                <a:solidFill>
                  <a:srgbClr val="404040"/>
                </a:solidFill>
                <a:effectLst/>
                <a:latin typeface="Nunito Sans" panose="00000500000000000000" pitchFamily="2" charset="0"/>
              </a:rPr>
              <a:t>Be realistic</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20</a:t>
            </a:fld>
            <a:endParaRPr lang="en-GB" dirty="0"/>
          </a:p>
        </p:txBody>
      </p:sp>
    </p:spTree>
    <p:extLst>
      <p:ext uri="{BB962C8B-B14F-4D97-AF65-F5344CB8AC3E}">
        <p14:creationId xmlns:p14="http://schemas.microsoft.com/office/powerpoint/2010/main" val="1883029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04040"/>
                </a:solidFill>
                <a:effectLst/>
                <a:latin typeface="Nunito Sans" panose="00000500000000000000" pitchFamily="2" charset="0"/>
              </a:rPr>
              <a:t>We know that Scouts works well when we’re part of a team and work together. It’s vital to foster effective team working relationships to truly offer inclusive Scouts. Parents/carers have a wealth of ‘expert’ information about their young person, so they’re a key source of information.</a:t>
            </a:r>
          </a:p>
          <a:p>
            <a:pPr algn="l"/>
            <a:r>
              <a:rPr lang="en-GB" b="0" i="0" dirty="0">
                <a:solidFill>
                  <a:srgbClr val="404040"/>
                </a:solidFill>
                <a:effectLst/>
                <a:latin typeface="Nunito Sans" panose="00000500000000000000" pitchFamily="2" charset="0"/>
              </a:rPr>
              <a:t>The best approach is to build a positive relationship with the parents/carer, in which leaders can explain the need to understand the detail of a young person/s additional needs. Important topics to cover include their likes/dislikes, management strategies, triggers, what happens at home and at school.</a:t>
            </a:r>
          </a:p>
          <a:p>
            <a:pPr algn="l"/>
            <a:r>
              <a:rPr lang="en-GB" b="0" i="0" dirty="0">
                <a:solidFill>
                  <a:srgbClr val="404040"/>
                </a:solidFill>
                <a:effectLst/>
                <a:latin typeface="Nunito Sans" panose="00000500000000000000" pitchFamily="2" charset="0"/>
              </a:rPr>
              <a:t>The value of a conversation is that there’s the opportunity to stress that Scouts is delivered by volunteers, not paid professionals or experts, but that leaders are willing to make reasonable adjustments to support participation. It’s important to make sure parents/carers have a realistic expectation of Scouts.</a:t>
            </a:r>
          </a:p>
          <a:p>
            <a:pPr algn="l"/>
            <a:r>
              <a:rPr lang="en-GB" b="0" i="0" dirty="0">
                <a:solidFill>
                  <a:srgbClr val="404040"/>
                </a:solidFill>
                <a:effectLst/>
                <a:latin typeface="Nunito Sans" panose="00000500000000000000" pitchFamily="2" charset="0"/>
              </a:rPr>
              <a:t>Going through the programme in detail is a good way to build the relationship with parent/carers. Regular communication and reflections on progress also helps to maintain the relationship.</a:t>
            </a:r>
          </a:p>
          <a:p>
            <a:pPr algn="l"/>
            <a:r>
              <a:rPr lang="en-GB" b="0" i="0" dirty="0">
                <a:solidFill>
                  <a:srgbClr val="404040"/>
                </a:solidFill>
                <a:effectLst/>
                <a:latin typeface="Nunito Sans" panose="00000500000000000000" pitchFamily="2" charset="0"/>
              </a:rPr>
              <a:t>At the same time, it’s essential to get to know the young person as an individual. Involving older young people in the conversation may also be appropriate</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21</a:t>
            </a:fld>
            <a:endParaRPr lang="en-GB" dirty="0"/>
          </a:p>
        </p:txBody>
      </p:sp>
    </p:spTree>
    <p:extLst>
      <p:ext uri="{BB962C8B-B14F-4D97-AF65-F5344CB8AC3E}">
        <p14:creationId xmlns:p14="http://schemas.microsoft.com/office/powerpoint/2010/main" val="249985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04040"/>
                </a:solidFill>
                <a:effectLst/>
                <a:latin typeface="Nunito Sans" panose="00000500000000000000" pitchFamily="2" charset="0"/>
              </a:rPr>
              <a:t>If one-to-one support is needed and the group are able and confident to provide this, that’s fantastic, but remember that Scouts is not a statutory provision, like the education system, so there’s no legal requirement to provide one-tone support, if the capacity or skills don’t exist.</a:t>
            </a:r>
          </a:p>
          <a:p>
            <a:pPr algn="l"/>
            <a:r>
              <a:rPr lang="en-GB" b="0" i="0" dirty="0">
                <a:solidFill>
                  <a:srgbClr val="404040"/>
                </a:solidFill>
                <a:effectLst/>
                <a:latin typeface="Nunito Sans" panose="00000500000000000000" pitchFamily="2" charset="0"/>
              </a:rPr>
              <a:t>It’s important to know this in your role, to help manage the expectations of parents and other leaders. One-to-one supporters may be required where a young person has personal care needs, for example. This could require an adult acting outside of the Yellow Card, so this care should be provided by a family member or professional.</a:t>
            </a:r>
          </a:p>
          <a:p>
            <a:pPr algn="l"/>
            <a:r>
              <a:rPr lang="en-GB" b="0" i="0" dirty="0">
                <a:solidFill>
                  <a:srgbClr val="404040"/>
                </a:solidFill>
                <a:effectLst/>
                <a:latin typeface="Nunito Sans" panose="00000500000000000000" pitchFamily="2" charset="0"/>
              </a:rPr>
              <a:t>In Scouts, a one-to-one supporter attends exclusively to support the individual young person, so should not be counted within the adult ratio. This person is not a helper and should be over the age of 18. Young Leaders, or siblings of a young person who are also within the Group should not be fulfilling this role.</a:t>
            </a:r>
          </a:p>
          <a:p>
            <a:pPr algn="l"/>
            <a:r>
              <a:rPr lang="en-GB" b="0" i="0" dirty="0">
                <a:solidFill>
                  <a:srgbClr val="404040"/>
                </a:solidFill>
                <a:effectLst/>
                <a:latin typeface="Nunito Sans" panose="00000500000000000000" pitchFamily="2" charset="0"/>
              </a:rPr>
              <a:t>All one-to-one supporters must be appropriately vetted. Where a young person is accompanied by a professional carer it’s advisable to contact the Vetting Team at HQ to discuss your situation so they can advise. Most often a </a:t>
            </a:r>
            <a:r>
              <a:rPr lang="en-GB" b="0" i="0" dirty="0" err="1">
                <a:solidFill>
                  <a:srgbClr val="404040"/>
                </a:solidFill>
                <a:effectLst/>
                <a:latin typeface="Nunito Sans" panose="00000500000000000000" pitchFamily="2" charset="0"/>
              </a:rPr>
              <a:t>oneto</a:t>
            </a:r>
            <a:r>
              <a:rPr lang="en-GB" b="0" i="0" dirty="0">
                <a:solidFill>
                  <a:srgbClr val="404040"/>
                </a:solidFill>
                <a:effectLst/>
                <a:latin typeface="Nunito Sans" panose="00000500000000000000" pitchFamily="2" charset="0"/>
              </a:rPr>
              <a:t>-one supporter is a parent or carer.</a:t>
            </a:r>
          </a:p>
          <a:p>
            <a:pPr algn="l"/>
            <a:r>
              <a:rPr lang="en-GB" b="0" i="0" dirty="0">
                <a:solidFill>
                  <a:srgbClr val="404040"/>
                </a:solidFill>
                <a:effectLst/>
                <a:latin typeface="Nunito Sans" panose="00000500000000000000" pitchFamily="2" charset="0"/>
              </a:rPr>
              <a:t>The provision of an external/ professional carer is the responsibly of the family; the Scout Group should not take on the financial responsibility of employing a carer</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22</a:t>
            </a:fld>
            <a:endParaRPr lang="en-GB" dirty="0"/>
          </a:p>
        </p:txBody>
      </p:sp>
    </p:spTree>
    <p:extLst>
      <p:ext uri="{BB962C8B-B14F-4D97-AF65-F5344CB8AC3E}">
        <p14:creationId xmlns:p14="http://schemas.microsoft.com/office/powerpoint/2010/main" val="136633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04040"/>
                </a:solidFill>
                <a:effectLst/>
                <a:latin typeface="Nunito Sans" panose="00000500000000000000" pitchFamily="2" charset="0"/>
              </a:rPr>
              <a:t>The correct answer is to first discuss the situation with the parents/carers to explain the issue. It can sometimes be useful for such scenarios to be tested against an adjustment in the planning stage.</a:t>
            </a:r>
          </a:p>
          <a:p>
            <a:pPr algn="l"/>
            <a:r>
              <a:rPr lang="en-GB" b="0" i="0" dirty="0">
                <a:solidFill>
                  <a:srgbClr val="404040"/>
                </a:solidFill>
                <a:effectLst/>
                <a:latin typeface="Nunito Sans" panose="00000500000000000000" pitchFamily="2" charset="0"/>
              </a:rPr>
              <a:t>Scout leaders should never assume any responsibility for administering complex medical treatment unless appropriately and professionally trained to do so and with prior agreement from their line manager.</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23</a:t>
            </a:fld>
            <a:endParaRPr lang="en-GB" dirty="0"/>
          </a:p>
        </p:txBody>
      </p:sp>
    </p:spTree>
    <p:extLst>
      <p:ext uri="{BB962C8B-B14F-4D97-AF65-F5344CB8AC3E}">
        <p14:creationId xmlns:p14="http://schemas.microsoft.com/office/powerpoint/2010/main" val="3141163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dirty="0">
                <a:solidFill>
                  <a:srgbClr val="404040"/>
                </a:solidFill>
                <a:effectLst/>
                <a:latin typeface="Nunito Sans" panose="00000500000000000000" pitchFamily="2" charset="0"/>
              </a:rPr>
              <a:t>Let everyone know that this is currently a prevalent topic in Scouts. The purpose of this topic is to give a basic overview of autism and how to best support autistic individuals.</a:t>
            </a:r>
          </a:p>
          <a:p>
            <a:pPr algn="l"/>
            <a:r>
              <a:rPr lang="en-GB" sz="2800" b="0" i="0" dirty="0">
                <a:solidFill>
                  <a:srgbClr val="404040"/>
                </a:solidFill>
                <a:effectLst/>
                <a:latin typeface="Nunito Sans" panose="00000500000000000000" pitchFamily="2" charset="0"/>
              </a:rPr>
              <a:t>Autism is a lifelong condition affecting how someone communicates with and relates to other people and to the world around them.</a:t>
            </a:r>
          </a:p>
          <a:p>
            <a:pPr algn="l"/>
            <a:r>
              <a:rPr lang="en-GB" sz="2800" b="1" i="0" dirty="0">
                <a:solidFill>
                  <a:srgbClr val="404040"/>
                </a:solidFill>
                <a:effectLst/>
                <a:latin typeface="Nunito Sans" panose="00000500000000000000" pitchFamily="2" charset="0"/>
              </a:rPr>
              <a:t>‘It’s as if someone is playing some complicated games and I am the only one who hasn’t been told the rules’</a:t>
            </a:r>
            <a:endParaRPr lang="en-GB" sz="2800" b="0" i="0" dirty="0">
              <a:solidFill>
                <a:srgbClr val="404040"/>
              </a:solidFill>
              <a:effectLst/>
              <a:latin typeface="Nunito Sans" panose="00000500000000000000" pitchFamily="2" charset="0"/>
            </a:endParaRPr>
          </a:p>
          <a:p>
            <a:pPr algn="l"/>
            <a:r>
              <a:rPr lang="en-GB" sz="2800" b="1" i="0" dirty="0">
                <a:solidFill>
                  <a:srgbClr val="404040"/>
                </a:solidFill>
                <a:effectLst/>
                <a:latin typeface="Nunito Sans" panose="00000500000000000000" pitchFamily="2" charset="0"/>
              </a:rPr>
              <a:t>National Autistic Society</a:t>
            </a:r>
            <a:endParaRPr lang="en-GB" sz="2800" b="0" i="0" dirty="0">
              <a:solidFill>
                <a:srgbClr val="404040"/>
              </a:solidFill>
              <a:effectLst/>
              <a:latin typeface="Nunito Sans" panose="00000500000000000000" pitchFamily="2" charset="0"/>
            </a:endParaRPr>
          </a:p>
          <a:p>
            <a:pPr algn="l"/>
            <a:r>
              <a:rPr lang="en-GB" sz="2800" b="0" i="0" dirty="0">
                <a:solidFill>
                  <a:srgbClr val="404040"/>
                </a:solidFill>
                <a:effectLst/>
                <a:latin typeface="Nunito Sans" panose="00000500000000000000" pitchFamily="2" charset="0"/>
              </a:rPr>
              <a:t>Encourage participants to imagine seeing the world this way:</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Seeing the world in pictures with an altered sense of reality</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Being unable to read emotions or feelings</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Taking everything that’s said to you literally</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Senses more acutely than everyone else</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Unable to cope with ANY change of plans</a:t>
            </a:r>
          </a:p>
          <a:p>
            <a:pPr algn="l"/>
            <a:r>
              <a:rPr lang="en-GB" sz="2800" b="0" i="0" dirty="0">
                <a:solidFill>
                  <a:srgbClr val="404040"/>
                </a:solidFill>
                <a:effectLst/>
                <a:latin typeface="Nunito Sans" panose="00000500000000000000" pitchFamily="2" charset="0"/>
              </a:rPr>
              <a:t>Planning and adjusting Scouts for autistic young people helps to make sure they have a truly meaningful experience in Scouts. The following ideas can enable inclusive Scouts:</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Provide structure and routine</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Explain what’s happening now and next</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Prepare for changes or new situations</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Clear rules and expectations for all</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Be prepared and plan ahead</a:t>
            </a:r>
          </a:p>
          <a:p>
            <a:pPr algn="l"/>
            <a:r>
              <a:rPr lang="en-GB" sz="2800" b="0" i="0" dirty="0">
                <a:solidFill>
                  <a:srgbClr val="404040"/>
                </a:solidFill>
                <a:effectLst/>
                <a:latin typeface="Nunito Sans" panose="00000500000000000000" pitchFamily="2" charset="0"/>
              </a:rPr>
              <a:t>Visual stories are resources that can support young people with learning and/or speech and language difficulties. They portray various scenarios within Scouts in a way that’s visually accessible. Leaders can either show the visual stories directly to the young person or use the signs shown in the stories to communicate with the young person.</a:t>
            </a:r>
          </a:p>
          <a:p>
            <a:endParaRPr lang="en-GB" sz="1100"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24</a:t>
            </a:fld>
            <a:endParaRPr lang="en-GB" dirty="0"/>
          </a:p>
        </p:txBody>
      </p:sp>
    </p:spTree>
    <p:extLst>
      <p:ext uri="{BB962C8B-B14F-4D97-AF65-F5344CB8AC3E}">
        <p14:creationId xmlns:p14="http://schemas.microsoft.com/office/powerpoint/2010/main" val="877948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5 mins (1400 - 1405</a:t>
            </a:r>
          </a:p>
        </p:txBody>
      </p:sp>
      <p:sp>
        <p:nvSpPr>
          <p:cNvPr id="4" name="Slide Number Placeholder 3"/>
          <p:cNvSpPr>
            <a:spLocks noGrp="1"/>
          </p:cNvSpPr>
          <p:nvPr>
            <p:ph type="sldNum" sz="quarter" idx="5"/>
          </p:nvPr>
        </p:nvSpPr>
        <p:spPr/>
        <p:txBody>
          <a:bodyPr/>
          <a:lstStyle/>
          <a:p>
            <a:fld id="{DC81CCE8-8669-844C-8A1E-83EDDE9464AC}" type="slidenum">
              <a:rPr lang="en-GB" smtClean="0"/>
              <a:pPr/>
              <a:t>25</a:t>
            </a:fld>
            <a:endParaRPr lang="en-GB" dirty="0"/>
          </a:p>
        </p:txBody>
      </p:sp>
    </p:spTree>
    <p:extLst>
      <p:ext uri="{BB962C8B-B14F-4D97-AF65-F5344CB8AC3E}">
        <p14:creationId xmlns:p14="http://schemas.microsoft.com/office/powerpoint/2010/main" val="3801202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26</a:t>
            </a:fld>
            <a:endParaRPr lang="en-GB" dirty="0"/>
          </a:p>
        </p:txBody>
      </p:sp>
    </p:spTree>
    <p:extLst>
      <p:ext uri="{BB962C8B-B14F-4D97-AF65-F5344CB8AC3E}">
        <p14:creationId xmlns:p14="http://schemas.microsoft.com/office/powerpoint/2010/main" val="1938505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27</a:t>
            </a:fld>
            <a:endParaRPr lang="en-GB" dirty="0"/>
          </a:p>
        </p:txBody>
      </p:sp>
    </p:spTree>
    <p:extLst>
      <p:ext uri="{BB962C8B-B14F-4D97-AF65-F5344CB8AC3E}">
        <p14:creationId xmlns:p14="http://schemas.microsoft.com/office/powerpoint/2010/main" val="2543975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28</a:t>
            </a:fld>
            <a:endParaRPr lang="en-GB" dirty="0"/>
          </a:p>
        </p:txBody>
      </p:sp>
    </p:spTree>
    <p:extLst>
      <p:ext uri="{BB962C8B-B14F-4D97-AF65-F5344CB8AC3E}">
        <p14:creationId xmlns:p14="http://schemas.microsoft.com/office/powerpoint/2010/main" val="3812745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29</a:t>
            </a:fld>
            <a:endParaRPr lang="en-GB" dirty="0"/>
          </a:p>
        </p:txBody>
      </p:sp>
    </p:spTree>
    <p:extLst>
      <p:ext uri="{BB962C8B-B14F-4D97-AF65-F5344CB8AC3E}">
        <p14:creationId xmlns:p14="http://schemas.microsoft.com/office/powerpoint/2010/main" val="105994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3</a:t>
            </a:fld>
            <a:endParaRPr lang="en-GB" dirty="0"/>
          </a:p>
        </p:txBody>
      </p:sp>
    </p:spTree>
    <p:extLst>
      <p:ext uri="{BB962C8B-B14F-4D97-AF65-F5344CB8AC3E}">
        <p14:creationId xmlns:p14="http://schemas.microsoft.com/office/powerpoint/2010/main" val="3065562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30</a:t>
            </a:fld>
            <a:endParaRPr lang="en-GB" dirty="0"/>
          </a:p>
        </p:txBody>
      </p:sp>
    </p:spTree>
    <p:extLst>
      <p:ext uri="{BB962C8B-B14F-4D97-AF65-F5344CB8AC3E}">
        <p14:creationId xmlns:p14="http://schemas.microsoft.com/office/powerpoint/2010/main" val="195831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dirty="0"/>
          </a:p>
        </p:txBody>
      </p:sp>
    </p:spTree>
    <p:extLst>
      <p:ext uri="{BB962C8B-B14F-4D97-AF65-F5344CB8AC3E}">
        <p14:creationId xmlns:p14="http://schemas.microsoft.com/office/powerpoint/2010/main" val="317078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5</a:t>
            </a:fld>
            <a:endParaRPr lang="en-GB" dirty="0"/>
          </a:p>
        </p:txBody>
      </p:sp>
    </p:spTree>
    <p:extLst>
      <p:ext uri="{BB962C8B-B14F-4D97-AF65-F5344CB8AC3E}">
        <p14:creationId xmlns:p14="http://schemas.microsoft.com/office/powerpoint/2010/main" val="412240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5 mins (1400 - 1405</a:t>
            </a:r>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dirty="0"/>
          </a:p>
        </p:txBody>
      </p:sp>
    </p:spTree>
    <p:extLst>
      <p:ext uri="{BB962C8B-B14F-4D97-AF65-F5344CB8AC3E}">
        <p14:creationId xmlns:p14="http://schemas.microsoft.com/office/powerpoint/2010/main" val="166902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dirty="0">
                <a:solidFill>
                  <a:srgbClr val="404040"/>
                </a:solidFill>
                <a:effectLst/>
                <a:latin typeface="Nunito Sans" panose="00000500000000000000" pitchFamily="2" charset="0"/>
              </a:rPr>
              <a:t>To begin the session explain why making adjustments to Scouts is important. Scouts is an inclusive, values-based movement and membership is open to all those who share our fundamental values.</a:t>
            </a:r>
          </a:p>
          <a:p>
            <a:pPr algn="l"/>
            <a:r>
              <a:rPr lang="en-GB" sz="2800" b="0" i="0" u="none" strike="noStrike" dirty="0">
                <a:solidFill>
                  <a:srgbClr val="0061CE"/>
                </a:solidFill>
                <a:effectLst/>
                <a:latin typeface="Nunito Sans" panose="00000500000000000000" pitchFamily="2" charset="0"/>
                <a:hlinkClick r:id="rId3"/>
              </a:rPr>
              <a:t>The Equal Opportunities Policy</a:t>
            </a:r>
            <a:r>
              <a:rPr lang="en-GB" sz="2800" b="0" i="0" dirty="0">
                <a:solidFill>
                  <a:srgbClr val="404040"/>
                </a:solidFill>
                <a:effectLst/>
                <a:latin typeface="Nunito Sans" panose="00000500000000000000" pitchFamily="2" charset="0"/>
              </a:rPr>
              <a:t> outlines what we do to make sure the movement is open and accessible; and that people are treated equally and with respect. This policy reflects the ethos of Scouts, expressed by our fundamental values (integrity, care, co-operation, respect and belief) and our commitment to delivering Scouting for all.</a:t>
            </a:r>
          </a:p>
          <a:p>
            <a:pPr algn="l"/>
            <a:r>
              <a:rPr lang="en-GB" sz="2800" b="0" i="0" dirty="0">
                <a:solidFill>
                  <a:srgbClr val="404040"/>
                </a:solidFill>
                <a:effectLst/>
                <a:latin typeface="Nunito Sans" panose="00000500000000000000" pitchFamily="2" charset="0"/>
              </a:rPr>
              <a:t>By removing any real or perceived barriers to participation, we can make sure that even more young people can enjoy the adventure of Scouts and that Scouts will be as diverse as the communities in which we live.</a:t>
            </a:r>
          </a:p>
          <a:p>
            <a:pPr algn="l"/>
            <a:r>
              <a:rPr lang="en-GB" sz="2800" b="0" i="0" dirty="0">
                <a:solidFill>
                  <a:srgbClr val="404040"/>
                </a:solidFill>
                <a:effectLst/>
                <a:latin typeface="Nunito Sans" panose="00000500000000000000" pitchFamily="2" charset="0"/>
              </a:rPr>
              <a:t>Introduce any course staff – it may be helpful at this stage for course staff to state what skills and experiences they have that might be relevant to the course. Make sure everyone knows where to find the fire exits, toilets, phones, tea and coffee, and so on. You may wish to include an icebreaker (a short introductory activity) at this point.</a:t>
            </a:r>
          </a:p>
          <a:p>
            <a:endParaRPr lang="en-GB" sz="1100"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7</a:t>
            </a:fld>
            <a:endParaRPr lang="en-GB" dirty="0"/>
          </a:p>
        </p:txBody>
      </p:sp>
    </p:spTree>
    <p:extLst>
      <p:ext uri="{BB962C8B-B14F-4D97-AF65-F5344CB8AC3E}">
        <p14:creationId xmlns:p14="http://schemas.microsoft.com/office/powerpoint/2010/main" val="766704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dirty="0">
                <a:solidFill>
                  <a:srgbClr val="404040"/>
                </a:solidFill>
                <a:effectLst/>
                <a:latin typeface="Nunito Sans" panose="00000500000000000000" pitchFamily="2" charset="0"/>
              </a:rPr>
              <a:t>Let participants know that inclusion isn’t only the right thing to do according to our values in Scouts, but we’re also legally required to comply with a number of laws:</a:t>
            </a:r>
          </a:p>
          <a:p>
            <a:pPr algn="l"/>
            <a:r>
              <a:rPr lang="en-GB" sz="2800" b="1" i="0" dirty="0">
                <a:solidFill>
                  <a:srgbClr val="404040"/>
                </a:solidFill>
                <a:effectLst/>
                <a:latin typeface="Nunito Sans" panose="00000500000000000000" pitchFamily="2" charset="0"/>
              </a:rPr>
              <a:t>UK legal requirements</a:t>
            </a:r>
            <a:endParaRPr lang="en-GB" sz="2800" b="0" i="0" dirty="0">
              <a:solidFill>
                <a:srgbClr val="404040"/>
              </a:solidFill>
              <a:effectLst/>
              <a:latin typeface="Nunito Sans" panose="00000500000000000000" pitchFamily="2" charset="0"/>
            </a:endParaRPr>
          </a:p>
          <a:p>
            <a:pPr algn="l"/>
            <a:r>
              <a:rPr lang="en-GB" sz="2800" b="1" i="0" dirty="0">
                <a:solidFill>
                  <a:srgbClr val="404040"/>
                </a:solidFill>
                <a:effectLst/>
                <a:latin typeface="Nunito Sans" panose="00000500000000000000" pitchFamily="2" charset="0"/>
              </a:rPr>
              <a:t>1. UK Equalities Act 2010</a:t>
            </a:r>
            <a:endParaRPr lang="en-GB" sz="2800" b="0" i="0" dirty="0">
              <a:solidFill>
                <a:srgbClr val="404040"/>
              </a:solidFill>
              <a:effectLst/>
              <a:latin typeface="Nunito Sans" panose="00000500000000000000" pitchFamily="2" charset="0"/>
            </a:endParaRPr>
          </a:p>
          <a:p>
            <a:pPr algn="l"/>
            <a:r>
              <a:rPr lang="en-GB" sz="2800" b="0" i="0" dirty="0">
                <a:solidFill>
                  <a:srgbClr val="404040"/>
                </a:solidFill>
                <a:effectLst/>
                <a:latin typeface="Nunito Sans" panose="00000500000000000000" pitchFamily="2" charset="0"/>
              </a:rPr>
              <a:t>The UK Equalities Act 2010 states that everyone should have access to goods and services and reasonable adjustments should be made to those who require.</a:t>
            </a:r>
          </a:p>
          <a:p>
            <a:pPr algn="l"/>
            <a:r>
              <a:rPr lang="en-GB" sz="2800" b="1" i="0" dirty="0">
                <a:solidFill>
                  <a:srgbClr val="404040"/>
                </a:solidFill>
                <a:effectLst/>
                <a:latin typeface="Nunito Sans" panose="00000500000000000000" pitchFamily="2" charset="0"/>
              </a:rPr>
              <a:t>2. Gender Recognition Act 2004/2019</a:t>
            </a:r>
            <a:endParaRPr lang="en-GB" sz="2800" b="0" i="0" dirty="0">
              <a:solidFill>
                <a:srgbClr val="404040"/>
              </a:solidFill>
              <a:effectLst/>
              <a:latin typeface="Nunito Sans" panose="00000500000000000000" pitchFamily="2" charset="0"/>
            </a:endParaRPr>
          </a:p>
          <a:p>
            <a:pPr algn="l"/>
            <a:r>
              <a:rPr lang="en-GB" sz="2800" b="0" i="0" dirty="0">
                <a:solidFill>
                  <a:srgbClr val="404040"/>
                </a:solidFill>
                <a:effectLst/>
                <a:latin typeface="Nunito Sans" panose="00000500000000000000" pitchFamily="2" charset="0"/>
              </a:rPr>
              <a:t>The Gender Recognition Act 2004 ensures the protection of the identity of Trans people, and prevention of discrimination.</a:t>
            </a:r>
          </a:p>
          <a:p>
            <a:pPr algn="l"/>
            <a:r>
              <a:rPr lang="en-GB" sz="2800" b="1" i="0" dirty="0">
                <a:solidFill>
                  <a:srgbClr val="404040"/>
                </a:solidFill>
                <a:effectLst/>
                <a:latin typeface="Nunito Sans" panose="00000500000000000000" pitchFamily="2" charset="0"/>
              </a:rPr>
              <a:t>3. UN Convention on the Rights of Persons with Disabilities</a:t>
            </a:r>
            <a:endParaRPr lang="en-GB" sz="2800" b="0" i="0" dirty="0">
              <a:solidFill>
                <a:srgbClr val="404040"/>
              </a:solidFill>
              <a:effectLst/>
              <a:latin typeface="Nunito Sans" panose="00000500000000000000" pitchFamily="2" charset="0"/>
            </a:endParaRPr>
          </a:p>
          <a:p>
            <a:pPr algn="l"/>
            <a:r>
              <a:rPr lang="en-GB" sz="2800" b="0" i="0" dirty="0">
                <a:solidFill>
                  <a:srgbClr val="404040"/>
                </a:solidFill>
                <a:effectLst/>
                <a:latin typeface="Nunito Sans" panose="00000500000000000000" pitchFamily="2" charset="0"/>
              </a:rPr>
              <a:t>The UN Convention on the Rights of Persons with Disabilities provides protection from harassment and discrimination, highlights the right to fair treatment and the right to equal education opportunities.</a:t>
            </a:r>
          </a:p>
          <a:p>
            <a:pPr algn="l"/>
            <a:r>
              <a:rPr lang="en-GB" sz="2800" b="1" i="0" dirty="0">
                <a:solidFill>
                  <a:srgbClr val="404040"/>
                </a:solidFill>
                <a:effectLst/>
                <a:latin typeface="Nunito Sans" panose="00000500000000000000" pitchFamily="2" charset="0"/>
              </a:rPr>
              <a:t>4. European Convention on Human Rights</a:t>
            </a:r>
            <a:endParaRPr lang="en-GB" sz="2800" b="0" i="0" dirty="0">
              <a:solidFill>
                <a:srgbClr val="404040"/>
              </a:solidFill>
              <a:effectLst/>
              <a:latin typeface="Nunito Sans" panose="00000500000000000000" pitchFamily="2" charset="0"/>
            </a:endParaRPr>
          </a:p>
          <a:p>
            <a:pPr algn="l"/>
            <a:r>
              <a:rPr lang="en-GB" sz="2800" b="0" i="0" dirty="0">
                <a:solidFill>
                  <a:srgbClr val="404040"/>
                </a:solidFill>
                <a:effectLst/>
                <a:latin typeface="Nunito Sans" panose="00000500000000000000" pitchFamily="2" charset="0"/>
              </a:rPr>
              <a:t>The European Convention on Human Rights provides protection for all minorities and protection for elderly and young people.</a:t>
            </a:r>
          </a:p>
          <a:p>
            <a:pPr algn="l"/>
            <a:r>
              <a:rPr lang="en-GB" sz="2800" b="1" i="0" dirty="0">
                <a:solidFill>
                  <a:srgbClr val="404040"/>
                </a:solidFill>
                <a:effectLst/>
                <a:latin typeface="Nunito Sans" panose="00000500000000000000" pitchFamily="2" charset="0"/>
              </a:rPr>
              <a:t>5. UK Scout Association Policies</a:t>
            </a:r>
            <a:endParaRPr lang="en-GB" sz="2800" b="0" i="0" dirty="0">
              <a:solidFill>
                <a:srgbClr val="404040"/>
              </a:solidFill>
              <a:effectLst/>
              <a:latin typeface="Nunito Sans" panose="00000500000000000000" pitchFamily="2" charset="0"/>
            </a:endParaRPr>
          </a:p>
          <a:p>
            <a:pPr algn="l"/>
            <a:r>
              <a:rPr lang="en-GB" sz="2800" b="0" i="0" dirty="0">
                <a:solidFill>
                  <a:srgbClr val="404040"/>
                </a:solidFill>
                <a:effectLst/>
                <a:latin typeface="Nunito Sans" panose="00000500000000000000" pitchFamily="2" charset="0"/>
              </a:rPr>
              <a:t>Provides guidance and requirements of UK Scouts.</a:t>
            </a:r>
          </a:p>
          <a:p>
            <a:endParaRPr lang="en-GB" sz="1100" b="1"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8</a:t>
            </a:fld>
            <a:endParaRPr lang="en-GB" dirty="0"/>
          </a:p>
        </p:txBody>
      </p:sp>
    </p:spTree>
    <p:extLst>
      <p:ext uri="{BB962C8B-B14F-4D97-AF65-F5344CB8AC3E}">
        <p14:creationId xmlns:p14="http://schemas.microsoft.com/office/powerpoint/2010/main" val="295041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1" i="0" dirty="0">
                <a:solidFill>
                  <a:srgbClr val="404040"/>
                </a:solidFill>
                <a:effectLst/>
                <a:latin typeface="Nunito Sans" panose="00000500000000000000" pitchFamily="2" charset="0"/>
              </a:rPr>
              <a:t>Disability</a:t>
            </a:r>
            <a:endParaRPr lang="en-GB" sz="2800" b="0" i="0" dirty="0">
              <a:solidFill>
                <a:srgbClr val="404040"/>
              </a:solidFill>
              <a:effectLst/>
              <a:latin typeface="Nunito Sans" panose="00000500000000000000" pitchFamily="2" charset="0"/>
            </a:endParaRPr>
          </a:p>
          <a:p>
            <a:pPr algn="l"/>
            <a:r>
              <a:rPr lang="en-GB" sz="2800" b="0" i="0" dirty="0">
                <a:solidFill>
                  <a:srgbClr val="404040"/>
                </a:solidFill>
                <a:effectLst/>
                <a:latin typeface="Nunito Sans" panose="00000500000000000000" pitchFamily="2" charset="0"/>
              </a:rPr>
              <a:t>When discussing adjustments to Scouts, we need to look at what’s meant by disability.</a:t>
            </a:r>
            <a:br>
              <a:rPr lang="en-GB" sz="2800" b="0" i="0" dirty="0">
                <a:solidFill>
                  <a:srgbClr val="404040"/>
                </a:solidFill>
                <a:effectLst/>
                <a:latin typeface="Nunito Sans" panose="00000500000000000000" pitchFamily="2" charset="0"/>
              </a:rPr>
            </a:br>
            <a:r>
              <a:rPr lang="en-GB" sz="2800" b="0" i="0" dirty="0">
                <a:solidFill>
                  <a:srgbClr val="404040"/>
                </a:solidFill>
                <a:effectLst/>
                <a:latin typeface="Nunito Sans" panose="00000500000000000000" pitchFamily="2" charset="0"/>
              </a:rPr>
              <a:t>If a person is disabled it means they have a physical or mental impairment that has a ‘substantial’ and ‘long-term’ effect on their ability to do daily activities.</a:t>
            </a:r>
          </a:p>
          <a:p>
            <a:pPr algn="l"/>
            <a:r>
              <a:rPr lang="en-GB" sz="2800" b="1" i="0" dirty="0">
                <a:solidFill>
                  <a:srgbClr val="404040"/>
                </a:solidFill>
                <a:effectLst/>
                <a:latin typeface="Nunito Sans" panose="00000500000000000000" pitchFamily="2" charset="0"/>
              </a:rPr>
              <a:t>What do ‘substantial’ and ‘long-term’ mean?</a:t>
            </a:r>
            <a:endParaRPr lang="en-GB" sz="2800" b="0" i="0" dirty="0">
              <a:solidFill>
                <a:srgbClr val="404040"/>
              </a:solidFill>
              <a:effectLst/>
              <a:latin typeface="Nunito Sans" panose="00000500000000000000" pitchFamily="2" charset="0"/>
            </a:endParaRPr>
          </a:p>
          <a:p>
            <a:pPr algn="l"/>
            <a:r>
              <a:rPr lang="en-GB" sz="2800" b="0" i="0" dirty="0">
                <a:solidFill>
                  <a:srgbClr val="404040"/>
                </a:solidFill>
                <a:effectLst/>
                <a:latin typeface="Nunito Sans" panose="00000500000000000000" pitchFamily="2" charset="0"/>
              </a:rPr>
              <a:t>‘Substantial’ is more than minor or trivial. This may mean it could take much longer than it usually would to complete a daily task such as getting dressed.</a:t>
            </a:r>
          </a:p>
          <a:p>
            <a:pPr algn="l"/>
            <a:r>
              <a:rPr lang="en-GB" sz="2800" b="0" i="0" dirty="0">
                <a:solidFill>
                  <a:srgbClr val="404040"/>
                </a:solidFill>
                <a:effectLst/>
                <a:latin typeface="Nunito Sans" panose="00000500000000000000" pitchFamily="2" charset="0"/>
              </a:rPr>
              <a:t>‘Long-term’ means 12 months or more. For example, someone could develop a long-term breathing condition as a result of a lung infection. Some disabilities are also progressive.</a:t>
            </a:r>
          </a:p>
          <a:p>
            <a:pPr algn="l"/>
            <a:r>
              <a:rPr lang="en-GB" sz="2800" b="1" i="0" dirty="0">
                <a:solidFill>
                  <a:srgbClr val="404040"/>
                </a:solidFill>
                <a:effectLst/>
                <a:latin typeface="Nunito Sans" panose="00000500000000000000" pitchFamily="2" charset="0"/>
              </a:rPr>
              <a:t>Progressive conditions</a:t>
            </a:r>
            <a:endParaRPr lang="en-GB" sz="2800" b="0" i="0" dirty="0">
              <a:solidFill>
                <a:srgbClr val="404040"/>
              </a:solidFill>
              <a:effectLst/>
              <a:latin typeface="Nunito Sans" panose="00000500000000000000" pitchFamily="2" charset="0"/>
            </a:endParaRPr>
          </a:p>
          <a:p>
            <a:pPr algn="l"/>
            <a:r>
              <a:rPr lang="en-GB" sz="2800" b="0" i="0" dirty="0">
                <a:solidFill>
                  <a:srgbClr val="404040"/>
                </a:solidFill>
                <a:effectLst/>
                <a:latin typeface="Nunito Sans" panose="00000500000000000000" pitchFamily="2" charset="0"/>
              </a:rPr>
              <a:t>A progressive condition is one that gets worse over time. People with progressive conditions can be classed as disabled.</a:t>
            </a:r>
          </a:p>
          <a:p>
            <a:pPr algn="l"/>
            <a:r>
              <a:rPr lang="en-GB" sz="2800" b="0" i="0" dirty="0">
                <a:solidFill>
                  <a:srgbClr val="404040"/>
                </a:solidFill>
                <a:effectLst/>
                <a:latin typeface="Nunito Sans" panose="00000500000000000000" pitchFamily="2" charset="0"/>
              </a:rPr>
              <a:t>This can include people with arthritis, some types of hearing or visual impairments, HIV infection, cancer or multiple sclerosis.</a:t>
            </a:r>
          </a:p>
          <a:p>
            <a:pPr algn="l"/>
            <a:r>
              <a:rPr lang="en-GB" sz="2800" b="0" i="0" dirty="0">
                <a:solidFill>
                  <a:srgbClr val="404040"/>
                </a:solidFill>
                <a:effectLst/>
                <a:latin typeface="Nunito Sans" panose="00000500000000000000" pitchFamily="2" charset="0"/>
              </a:rPr>
              <a:t>Disabilities can be:</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Visible/invisible</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Variable</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Long term or progressive</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Temporary</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Physical</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Mental/cognitive</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Behavioural</a:t>
            </a:r>
          </a:p>
          <a:p>
            <a:pPr algn="l"/>
            <a:r>
              <a:rPr lang="en-GB" sz="2800" b="0" i="0" dirty="0">
                <a:solidFill>
                  <a:srgbClr val="404040"/>
                </a:solidFill>
                <a:effectLst/>
                <a:latin typeface="Nunito Sans" panose="00000500000000000000" pitchFamily="2" charset="0"/>
              </a:rPr>
              <a:t>All disabilities uniquely affect an individual.</a:t>
            </a:r>
          </a:p>
          <a:p>
            <a:pPr algn="l"/>
            <a:r>
              <a:rPr lang="en-GB" sz="2800" b="0" i="0" dirty="0">
                <a:solidFill>
                  <a:srgbClr val="404040"/>
                </a:solidFill>
                <a:effectLst/>
                <a:latin typeface="Nunito Sans" panose="00000500000000000000" pitchFamily="2" charset="0"/>
              </a:rPr>
              <a:t>It’s important in all cases that leaders accept information about a disability without judgement.</a:t>
            </a:r>
          </a:p>
          <a:p>
            <a:pPr algn="l"/>
            <a:r>
              <a:rPr lang="en-GB" sz="2800" b="0" i="0" dirty="0">
                <a:solidFill>
                  <a:srgbClr val="404040"/>
                </a:solidFill>
                <a:effectLst/>
                <a:latin typeface="Nunito Sans" panose="00000500000000000000" pitchFamily="2" charset="0"/>
              </a:rPr>
              <a:t>Leaders must never offer, suggest or advise a diagnosis.</a:t>
            </a:r>
          </a:p>
          <a:p>
            <a:pPr algn="l"/>
            <a:r>
              <a:rPr lang="en-GB" sz="2800" b="1" i="0" dirty="0">
                <a:solidFill>
                  <a:srgbClr val="404040"/>
                </a:solidFill>
                <a:effectLst/>
                <a:latin typeface="Nunito Sans" panose="00000500000000000000" pitchFamily="2" charset="0"/>
              </a:rPr>
              <a:t>The social model of disability</a:t>
            </a:r>
            <a:endParaRPr lang="en-GB" sz="2800" b="0" i="0" dirty="0">
              <a:solidFill>
                <a:srgbClr val="404040"/>
              </a:solidFill>
              <a:effectLst/>
              <a:latin typeface="Nunito Sans" panose="00000500000000000000" pitchFamily="2" charset="0"/>
            </a:endParaRPr>
          </a:p>
          <a:p>
            <a:pPr algn="l"/>
            <a:r>
              <a:rPr lang="en-GB" sz="2800" b="0" i="0" dirty="0">
                <a:solidFill>
                  <a:srgbClr val="404040"/>
                </a:solidFill>
                <a:effectLst/>
                <a:latin typeface="Nunito Sans" panose="00000500000000000000" pitchFamily="2" charset="0"/>
              </a:rPr>
              <a:t>This session focuses on the social model of disability. Model is a word to describe how we have conversations.</a:t>
            </a:r>
          </a:p>
          <a:p>
            <a:pPr algn="l"/>
            <a:r>
              <a:rPr lang="en-GB" sz="2800" b="0" i="0" dirty="0">
                <a:solidFill>
                  <a:srgbClr val="404040"/>
                </a:solidFill>
                <a:effectLst/>
                <a:latin typeface="Nunito Sans" panose="00000500000000000000" pitchFamily="2" charset="0"/>
              </a:rPr>
              <a:t>The social model of disability proposes that what makes someone disabled is not their medical condition, but the attitudes and structures of society.</a:t>
            </a:r>
          </a:p>
          <a:p>
            <a:pPr algn="l"/>
            <a:r>
              <a:rPr lang="en-GB" sz="2800" b="0" i="0" dirty="0">
                <a:solidFill>
                  <a:srgbClr val="404040"/>
                </a:solidFill>
                <a:effectLst/>
                <a:latin typeface="Nunito Sans" panose="00000500000000000000" pitchFamily="2" charset="0"/>
              </a:rPr>
              <a:t>When discussing disability, it’s easy to use the wrong models of disability. In Scouts we should always work to the social model of disability. We do this because it’s the correct one described in the Equalities Act 2010 and because it’s the one which protects and empowers the disabled person or disabled young person with the most dignity.</a:t>
            </a:r>
          </a:p>
          <a:p>
            <a:pPr algn="l"/>
            <a:r>
              <a:rPr lang="en-GB" sz="2800" b="1" i="0" dirty="0">
                <a:solidFill>
                  <a:srgbClr val="404040"/>
                </a:solidFill>
                <a:effectLst/>
                <a:latin typeface="Nunito Sans" panose="00000500000000000000" pitchFamily="2" charset="0"/>
              </a:rPr>
              <a:t>The other models of disability are:</a:t>
            </a:r>
            <a:endParaRPr lang="en-GB" sz="2800" b="0" i="0" dirty="0">
              <a:solidFill>
                <a:srgbClr val="404040"/>
              </a:solidFill>
              <a:effectLst/>
              <a:latin typeface="Nunito Sans" panose="00000500000000000000" pitchFamily="2" charset="0"/>
            </a:endParaRP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Administrative model – where tests and classifications of people fall into decision making. Forms and interviews would be a method used under this model.</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Charitable model - where adjustments, grants, events and decisions are made for a disabled person’s ‘good’ without consulting the disabled person involved.</a:t>
            </a:r>
          </a:p>
          <a:p>
            <a:pPr algn="l">
              <a:buFont typeface="Arial" panose="020B0604020202020204" pitchFamily="34" charset="0"/>
              <a:buChar char="•"/>
            </a:pPr>
            <a:r>
              <a:rPr lang="en-GB" sz="2800" b="0" i="0" dirty="0">
                <a:solidFill>
                  <a:srgbClr val="404040"/>
                </a:solidFill>
                <a:effectLst/>
                <a:latin typeface="Nunito Sans" panose="00000500000000000000" pitchFamily="2" charset="0"/>
              </a:rPr>
              <a:t>Medical model – purely focusing on a person’s disabilities as different from ‘normal’ and so adjustments are viewed in a way to make them ‘normal’.</a:t>
            </a:r>
          </a:p>
          <a:p>
            <a:pPr algn="l"/>
            <a:r>
              <a:rPr lang="en-GB" sz="2800" b="1" i="0" dirty="0">
                <a:solidFill>
                  <a:srgbClr val="404040"/>
                </a:solidFill>
                <a:effectLst/>
                <a:latin typeface="Nunito Sans" panose="00000500000000000000" pitchFamily="2" charset="0"/>
              </a:rPr>
              <a:t>All of these are unlawful approaches and open to legal challenge.</a:t>
            </a:r>
            <a:endParaRPr lang="en-GB" sz="2800" b="0" i="0" dirty="0">
              <a:solidFill>
                <a:srgbClr val="404040"/>
              </a:solidFill>
              <a:effectLst/>
              <a:latin typeface="Nunito Sans" panose="00000500000000000000" pitchFamily="2" charset="0"/>
            </a:endParaRPr>
          </a:p>
          <a:p>
            <a:pPr algn="l"/>
            <a:r>
              <a:rPr lang="en-GB" sz="2800" b="1" i="0" dirty="0">
                <a:solidFill>
                  <a:srgbClr val="404040"/>
                </a:solidFill>
                <a:effectLst/>
                <a:latin typeface="Nunito Sans" panose="00000500000000000000" pitchFamily="2" charset="0"/>
              </a:rPr>
              <a:t>Culture or condition</a:t>
            </a:r>
            <a:endParaRPr lang="en-GB" sz="2800" b="0" i="0" dirty="0">
              <a:solidFill>
                <a:srgbClr val="404040"/>
              </a:solidFill>
              <a:effectLst/>
              <a:latin typeface="Nunito Sans" panose="00000500000000000000" pitchFamily="2" charset="0"/>
            </a:endParaRPr>
          </a:p>
          <a:p>
            <a:pPr algn="l"/>
            <a:r>
              <a:rPr lang="en-GB" sz="2800" b="0" i="0" dirty="0">
                <a:solidFill>
                  <a:srgbClr val="404040"/>
                </a:solidFill>
                <a:effectLst/>
                <a:latin typeface="Nunito Sans" panose="00000500000000000000" pitchFamily="2" charset="0"/>
              </a:rPr>
              <a:t>Many Disabled People with long-term or significant conditions don’t view themselves as disabled, but rather as members of the disabled community. This is important to respect and acknowledge. Remember, under the social model of disability it is society, or in this case Scouts, which is the disabling factor. In the UK the disabled community is vibrant and dynamic with world leading cultural impacts around science, sports, arts, theatre and music.</a:t>
            </a:r>
          </a:p>
          <a:p>
            <a:pPr algn="l"/>
            <a:r>
              <a:rPr lang="en-GB" sz="2800" b="1" i="0" dirty="0">
                <a:solidFill>
                  <a:srgbClr val="404040"/>
                </a:solidFill>
                <a:effectLst/>
                <a:latin typeface="Nunito Sans" panose="00000500000000000000" pitchFamily="2" charset="0"/>
              </a:rPr>
              <a:t>Terminology</a:t>
            </a:r>
            <a:endParaRPr lang="en-GB" sz="2800" b="0" i="0" dirty="0">
              <a:solidFill>
                <a:srgbClr val="404040"/>
              </a:solidFill>
              <a:effectLst/>
              <a:latin typeface="Nunito Sans" panose="00000500000000000000" pitchFamily="2" charset="0"/>
            </a:endParaRPr>
          </a:p>
          <a:p>
            <a:pPr algn="l"/>
            <a:r>
              <a:rPr lang="en-GB" sz="2800" b="0" i="0" dirty="0">
                <a:solidFill>
                  <a:srgbClr val="404040"/>
                </a:solidFill>
                <a:effectLst/>
                <a:latin typeface="Nunito Sans" panose="00000500000000000000" pitchFamily="2" charset="0"/>
              </a:rPr>
              <a:t>There is no set ‘correct terms’ for talking to, or discussing people’s disabilities other than what the individual has established or requested. If you require a term or correct phrasing, then ask the individual on a case by case instance.</a:t>
            </a:r>
          </a:p>
          <a:p>
            <a:endParaRPr lang="en-GB" sz="1100"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9</a:t>
            </a:fld>
            <a:endParaRPr lang="en-GB" dirty="0"/>
          </a:p>
        </p:txBody>
      </p:sp>
    </p:spTree>
    <p:extLst>
      <p:ext uri="{BB962C8B-B14F-4D97-AF65-F5344CB8AC3E}">
        <p14:creationId xmlns:p14="http://schemas.microsoft.com/office/powerpoint/2010/main" val="3906315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dirty="0"/>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dirty="0"/>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dirty="0">
                <a:solidFill>
                  <a:srgbClr val="FFFFFF"/>
                </a:solidFill>
                <a:latin typeface="Nunito Sans Black" pitchFamily="2" charset="77"/>
                <a:ea typeface="Nunito Sans Black" charset="0"/>
                <a:cs typeface="Nunito Sans Black" charset="0"/>
              </a:rPr>
              <a:t>Thank</a:t>
            </a:r>
            <a:r>
              <a:rPr sz="4050" b="0" i="0" spc="-30" dirty="0">
                <a:solidFill>
                  <a:srgbClr val="FFFFFF"/>
                </a:solidFill>
                <a:latin typeface="Nunito Sans Black" pitchFamily="2" charset="77"/>
                <a:ea typeface="Nunito Sans Black" charset="0"/>
                <a:cs typeface="Nunito Sans Black" charset="0"/>
              </a:rPr>
              <a:t> </a:t>
            </a:r>
            <a:r>
              <a:rPr sz="4050" b="0" i="0" spc="-98" dirty="0">
                <a:solidFill>
                  <a:srgbClr val="FFFFFF"/>
                </a:solidFill>
                <a:latin typeface="Nunito Sans Black" pitchFamily="2" charset="77"/>
                <a:ea typeface="Nunito Sans Black" charset="0"/>
                <a:cs typeface="Nunito Sans Black" charset="0"/>
              </a:rPr>
              <a:t>you</a:t>
            </a:r>
            <a:endParaRPr sz="4050" b="0" i="0" dirty="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dirty="0"/>
              <a:t>© </a:t>
            </a:r>
            <a:r>
              <a:rPr lang="en-US" spc="-4" dirty="0"/>
              <a:t>The </a:t>
            </a:r>
            <a:r>
              <a:rPr lang="en-US" spc="-15" dirty="0"/>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dirty="0"/>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dirty="0"/>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Dwayne Fields</a:t>
            </a:r>
          </a:p>
          <a:p>
            <a:pPr lvl="0"/>
            <a:r>
              <a:rPr lang="en-US" dirty="0"/>
              <a:t>Scout Ambassador</a:t>
            </a:r>
          </a:p>
          <a:p>
            <a:pPr lvl="1"/>
            <a:r>
              <a:rPr lang="en-US" dirty="0"/>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Helen Glover</a:t>
            </a:r>
          </a:p>
          <a:p>
            <a:pPr lvl="0"/>
            <a:r>
              <a:rPr lang="en-US" dirty="0"/>
              <a:t>Scout Ambassador</a:t>
            </a:r>
          </a:p>
          <a:p>
            <a:pPr lvl="1"/>
            <a:r>
              <a:rPr lang="en-US" dirty="0"/>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Tim Peake</a:t>
            </a:r>
          </a:p>
          <a:p>
            <a:pPr lvl="0"/>
            <a:r>
              <a:rPr lang="en-US" dirty="0"/>
              <a:t>Scout Ambassador </a:t>
            </a:r>
          </a:p>
          <a:p>
            <a:pPr lvl="1"/>
            <a:r>
              <a:rPr lang="en-US" dirty="0"/>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Bear </a:t>
            </a:r>
            <a:r>
              <a:rPr lang="en-US" dirty="0" err="1"/>
              <a:t>Grylls</a:t>
            </a:r>
            <a:r>
              <a:rPr lang="en-US" dirty="0"/>
              <a:t> </a:t>
            </a:r>
          </a:p>
          <a:p>
            <a:pPr lvl="0"/>
            <a:r>
              <a:rPr lang="en-US" dirty="0"/>
              <a:t>Chief Scout </a:t>
            </a:r>
          </a:p>
          <a:p>
            <a:pPr lvl="1"/>
            <a:r>
              <a:rPr lang="en-US" dirty="0"/>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Tree>
    <p:extLst>
      <p:ext uri="{BB962C8B-B14F-4D97-AF65-F5344CB8AC3E}">
        <p14:creationId xmlns:p14="http://schemas.microsoft.com/office/powerpoint/2010/main" val="10857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Tree>
    <p:extLst>
      <p:ext uri="{BB962C8B-B14F-4D97-AF65-F5344CB8AC3E}">
        <p14:creationId xmlns:p14="http://schemas.microsoft.com/office/powerpoint/2010/main" val="3708538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Divider slide Red">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a:defRPr lang="en-US" sz="1350" b="1"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grpSp>
        <p:nvGrpSpPr>
          <p:cNvPr id="19" name="Group 18"/>
          <p:cNvGrpSpPr/>
          <p:nvPr userDrawn="1"/>
        </p:nvGrpSpPr>
        <p:grpSpPr>
          <a:xfrm>
            <a:off x="10077450" y="359569"/>
            <a:ext cx="1752622" cy="493120"/>
            <a:chOff x="228240" y="2152440"/>
            <a:chExt cx="10101600" cy="2842200"/>
          </a:xfrm>
          <a:solidFill>
            <a:schemeClr val="bg1"/>
          </a:solidFill>
        </p:grpSpPr>
        <p:sp>
          <p:nvSpPr>
            <p:cNvPr id="20"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1"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3"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4"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5"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6"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7"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8"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9"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0"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10" name="Text Placeholder 9"/>
          <p:cNvSpPr>
            <a:spLocks noGrp="1"/>
          </p:cNvSpPr>
          <p:nvPr>
            <p:ph type="body" sz="quarter" idx="12" hasCustomPrompt="1"/>
          </p:nvPr>
        </p:nvSpPr>
        <p:spPr>
          <a:xfrm>
            <a:off x="2300287" y="4071471"/>
            <a:ext cx="9529763" cy="1025281"/>
          </a:xfrm>
        </p:spPr>
        <p:txBody>
          <a:bodyPr/>
          <a:lstStyle>
            <a:lvl1pPr>
              <a:defRPr lang="en-US" sz="4050" b="1" i="0" kern="1200" spc="-53" smtClean="0">
                <a:solidFill>
                  <a:srgbClr val="FFFFFF"/>
                </a:solidFill>
                <a:latin typeface="Nunito Sans Black" charset="0"/>
                <a:ea typeface="Nunito Sans Black" charset="0"/>
                <a:cs typeface="Nunito Sans Black" charset="0"/>
              </a:defRPr>
            </a:lvl1pPr>
            <a:lvl2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6" name="Date Placeholder 5">
            <a:extLst>
              <a:ext uri="{FF2B5EF4-FFF2-40B4-BE49-F238E27FC236}">
                <a16:creationId xmlns:a16="http://schemas.microsoft.com/office/drawing/2014/main" id="{9D11AAF4-F74E-084D-B955-510C57770539}"/>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11" name="Slide Number Placeholder 10">
            <a:extLst>
              <a:ext uri="{FF2B5EF4-FFF2-40B4-BE49-F238E27FC236}">
                <a16:creationId xmlns:a16="http://schemas.microsoft.com/office/drawing/2014/main" id="{44D1000F-210A-AC46-8D71-2439EB4239D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Tree>
    <p:extLst>
      <p:ext uri="{BB962C8B-B14F-4D97-AF65-F5344CB8AC3E}">
        <p14:creationId xmlns:p14="http://schemas.microsoft.com/office/powerpoint/2010/main" val="395426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dirty="0"/>
              <a:t>18/02/2018</a:t>
            </a:r>
            <a:endParaRPr lang="mr-IN" dirty="0"/>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dirty="0"/>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dirty="0"/>
              <a:t>Click to insert image</a:t>
            </a:r>
          </a:p>
          <a:p>
            <a:r>
              <a:rPr lang="en-GB" dirty="0"/>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dirty="0"/>
              <a:t>18/02/2018</a:t>
            </a:r>
            <a:endParaRPr lang="mr-IN" dirty="0"/>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endParaRPr lang="en-GB" sz="1350" dirty="0">
              <a:solidFill>
                <a:schemeClr val="tx1"/>
              </a:solidFill>
            </a:endParaRP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661" r:id="rId1"/>
    <p:sldLayoutId id="2147483706" r:id="rId2"/>
    <p:sldLayoutId id="2147483691" r:id="rId3"/>
    <p:sldLayoutId id="2147483666" r:id="rId4"/>
    <p:sldLayoutId id="2147483667" r:id="rId5"/>
    <p:sldLayoutId id="2147483668" r:id="rId6"/>
    <p:sldLayoutId id="2147483662" r:id="rId7"/>
    <p:sldLayoutId id="2147483669" r:id="rId8"/>
    <p:sldLayoutId id="2147483671" r:id="rId9"/>
    <p:sldLayoutId id="2147483672" r:id="rId10"/>
    <p:sldLayoutId id="2147483673" r:id="rId11"/>
    <p:sldLayoutId id="2147483674" r:id="rId12"/>
    <p:sldLayoutId id="2147483675" r:id="rId13"/>
    <p:sldLayoutId id="2147483676" r:id="rId14"/>
    <p:sldLayoutId id="2147483713" r:id="rId15"/>
    <p:sldLayoutId id="2147483677" r:id="rId16"/>
    <p:sldLayoutId id="2147483714" r:id="rId17"/>
    <p:sldLayoutId id="2147483679" r:id="rId18"/>
    <p:sldLayoutId id="2147483715" r:id="rId19"/>
    <p:sldLayoutId id="2147483721" r:id="rId20"/>
    <p:sldLayoutId id="2147483680" r:id="rId21"/>
    <p:sldLayoutId id="2147483681" r:id="rId22"/>
    <p:sldLayoutId id="2147483692" r:id="rId23"/>
    <p:sldLayoutId id="2147483711" r:id="rId24"/>
    <p:sldLayoutId id="2147483682" r:id="rId25"/>
    <p:sldLayoutId id="2147483683" r:id="rId26"/>
    <p:sldLayoutId id="2147483707" r:id="rId27"/>
    <p:sldLayoutId id="2147483697" r:id="rId28"/>
    <p:sldLayoutId id="2147483708" r:id="rId29"/>
    <p:sldLayoutId id="2147483701" r:id="rId30"/>
    <p:sldLayoutId id="2147483709" r:id="rId31"/>
    <p:sldLayoutId id="2147483702" r:id="rId32"/>
    <p:sldLayoutId id="2147483710" r:id="rId33"/>
    <p:sldLayoutId id="2147483687" r:id="rId34"/>
    <p:sldLayoutId id="2147483712" r:id="rId35"/>
    <p:sldLayoutId id="2147483699" r:id="rId36"/>
    <p:sldLayoutId id="2147483716" r:id="rId37"/>
    <p:sldLayoutId id="2147483717" r:id="rId38"/>
    <p:sldLayoutId id="2147483698" r:id="rId39"/>
    <p:sldLayoutId id="2147483722" r:id="rId40"/>
    <p:sldLayoutId id="2147483723" r:id="rId41"/>
    <p:sldLayoutId id="2147483700" r:id="rId42"/>
    <p:sldLayoutId id="2147483718" r:id="rId43"/>
    <p:sldLayoutId id="2147483719" r:id="rId44"/>
    <p:sldLayoutId id="2147483720" r:id="rId45"/>
    <p:sldLayoutId id="2147483689" r:id="rId46"/>
    <p:sldLayoutId id="2147483696" r:id="rId47"/>
    <p:sldLayoutId id="2147483703" r:id="rId48"/>
    <p:sldLayoutId id="2147483704" r:id="rId49"/>
    <p:sldLayoutId id="2147483705" r:id="rId50"/>
    <p:sldLayoutId id="2147483725" r:id="rId51"/>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cms.scouts.org.uk/media/12973/parent-carer-conversation-framework-july-2016.pdf"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hyperlink" Target="https://www.scouts.org.uk/volunteers/inclusion-and-diversity/supporting-those-with-additional-needs/communication-and-interaction/autism/" TargetMode="External"/><Relationship Id="rId5" Type="http://schemas.openxmlformats.org/officeDocument/2006/relationships/hyperlink" Target="mailto:info.centre@scouts.org.uk" TargetMode="External"/><Relationship Id="rId4" Type="http://schemas.openxmlformats.org/officeDocument/2006/relationships/hyperlink" Target="https://www.scouts.org.uk/volunteers/inclusion-and-diversit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a:t>
            </a:r>
            <a:r>
              <a:rPr lang="en-GB" dirty="0" err="1"/>
              <a:t>SkillsForLife</a:t>
            </a:r>
            <a:endParaRPr lang="en-GB" dirty="0"/>
          </a:p>
        </p:txBody>
      </p:sp>
    </p:spTree>
    <p:extLst>
      <p:ext uri="{BB962C8B-B14F-4D97-AF65-F5344CB8AC3E}">
        <p14:creationId xmlns:p14="http://schemas.microsoft.com/office/powerpoint/2010/main" val="21584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691978" y="997399"/>
            <a:ext cx="10966622" cy="2323713"/>
          </a:xfrm>
          <a:prstGeom prst="rect">
            <a:avLst/>
          </a:prstGeom>
        </p:spPr>
        <p:txBody>
          <a:bodyPr wrap="square">
            <a:spAutoFit/>
          </a:bodyPr>
          <a:lstStyle/>
          <a:p>
            <a:pPr>
              <a:spcAft>
                <a:spcPts val="0"/>
              </a:spcAft>
            </a:pPr>
            <a:r>
              <a:rPr lang="en-GB" sz="5250" dirty="0">
                <a:solidFill>
                  <a:schemeClr val="bg1"/>
                </a:solidFill>
                <a:latin typeface="+mj-lt"/>
                <a:ea typeface="Calibri" panose="020F0502020204030204" pitchFamily="34" charset="0"/>
              </a:rPr>
              <a:t>Session 2 – What is a reasonable adjustment?</a:t>
            </a:r>
          </a:p>
          <a:p>
            <a:pPr>
              <a:spcAft>
                <a:spcPts val="0"/>
              </a:spcAft>
            </a:pPr>
            <a:r>
              <a:rPr lang="en-GB" sz="4000" dirty="0">
                <a:solidFill>
                  <a:schemeClr val="bg1"/>
                </a:solidFill>
                <a:latin typeface="Nunito Sans Black" panose="00000A00000000000000" pitchFamily="2" charset="0"/>
                <a:ea typeface="Calibri" panose="020F0502020204030204" pitchFamily="34" charset="0"/>
              </a:rPr>
              <a:t> </a:t>
            </a:r>
            <a:endParaRPr lang="en-GB" sz="4000" dirty="0">
              <a:solidFill>
                <a:schemeClr val="bg1"/>
              </a:solidFill>
              <a:effectLst/>
              <a:latin typeface="Nunito Sans Black" panose="00000A00000000000000" pitchFamily="2" charset="0"/>
              <a:ea typeface="Calibri" panose="020F0502020204030204" pitchFamily="34" charset="0"/>
            </a:endParaRPr>
          </a:p>
        </p:txBody>
      </p:sp>
    </p:spTree>
    <p:extLst>
      <p:ext uri="{BB962C8B-B14F-4D97-AF65-F5344CB8AC3E}">
        <p14:creationId xmlns:p14="http://schemas.microsoft.com/office/powerpoint/2010/main" val="79195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96475" y="326552"/>
            <a:ext cx="5750325" cy="207749"/>
          </a:xfrm>
        </p:spPr>
        <p:txBody>
          <a:bodyPr/>
          <a:lstStyle/>
          <a:p>
            <a:r>
              <a:rPr lang="en-GB" dirty="0"/>
              <a:t>Making Reasonable Adjustments (36)</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86713" y="860853"/>
            <a:ext cx="5260087" cy="5670595"/>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3200" dirty="0"/>
              <a:t>Making some changes</a:t>
            </a:r>
          </a:p>
          <a:p>
            <a:pPr marL="10800" indent="0">
              <a:buNone/>
            </a:pPr>
            <a:endParaRPr lang="en-GB" dirty="0"/>
          </a:p>
          <a:p>
            <a:endParaRPr lang="en-GB" dirty="0"/>
          </a:p>
        </p:txBody>
      </p:sp>
      <p:sp>
        <p:nvSpPr>
          <p:cNvPr id="3" name="AutoShape 2">
            <a:extLst>
              <a:ext uri="{FF2B5EF4-FFF2-40B4-BE49-F238E27FC236}">
                <a16:creationId xmlns:a16="http://schemas.microsoft.com/office/drawing/2014/main" id="{88A2B0A7-BF7C-48A1-906E-F76A23616C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A picture containing building, outdoor, person, people&#10;&#10;Description automatically generated">
            <a:extLst>
              <a:ext uri="{FF2B5EF4-FFF2-40B4-BE49-F238E27FC236}">
                <a16:creationId xmlns:a16="http://schemas.microsoft.com/office/drawing/2014/main" id="{BC625C75-F0E1-4113-9C1B-7F8F04C7E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7869" y="1574799"/>
            <a:ext cx="6767556" cy="5075451"/>
          </a:xfrm>
          <a:prstGeom prst="rect">
            <a:avLst/>
          </a:prstGeom>
        </p:spPr>
      </p:pic>
    </p:spTree>
    <p:extLst>
      <p:ext uri="{BB962C8B-B14F-4D97-AF65-F5344CB8AC3E}">
        <p14:creationId xmlns:p14="http://schemas.microsoft.com/office/powerpoint/2010/main" val="201508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96475" y="326552"/>
            <a:ext cx="5750325" cy="207749"/>
          </a:xfrm>
        </p:spPr>
        <p:txBody>
          <a:bodyPr/>
          <a:lstStyle/>
          <a:p>
            <a:r>
              <a:rPr lang="en-GB" dirty="0"/>
              <a:t>Making Reasonable Adjustments (36)</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641593" y="722976"/>
            <a:ext cx="5260087" cy="5670595"/>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3200" dirty="0"/>
              <a:t>When is an adjustment needed?</a:t>
            </a:r>
          </a:p>
          <a:p>
            <a:pPr marL="10800" indent="0">
              <a:buNone/>
            </a:pPr>
            <a:endParaRPr lang="en-GB" dirty="0"/>
          </a:p>
          <a:p>
            <a:endParaRPr lang="en-GB" dirty="0"/>
          </a:p>
        </p:txBody>
      </p:sp>
      <p:pic>
        <p:nvPicPr>
          <p:cNvPr id="5" name="Picture 4" descr="A group of people around a campfire&#10;&#10;Description automatically generated with medium confidence">
            <a:extLst>
              <a:ext uri="{FF2B5EF4-FFF2-40B4-BE49-F238E27FC236}">
                <a16:creationId xmlns:a16="http://schemas.microsoft.com/office/drawing/2014/main" id="{289C85D2-4A61-432B-ACF5-D298B181D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1142" y="1905000"/>
            <a:ext cx="7425787" cy="4953000"/>
          </a:xfrm>
          <a:prstGeom prst="rect">
            <a:avLst/>
          </a:prstGeom>
        </p:spPr>
      </p:pic>
    </p:spTree>
    <p:extLst>
      <p:ext uri="{BB962C8B-B14F-4D97-AF65-F5344CB8AC3E}">
        <p14:creationId xmlns:p14="http://schemas.microsoft.com/office/powerpoint/2010/main" val="282592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96475" y="326552"/>
            <a:ext cx="5750325" cy="207749"/>
          </a:xfrm>
        </p:spPr>
        <p:txBody>
          <a:bodyPr/>
          <a:lstStyle/>
          <a:p>
            <a:r>
              <a:rPr lang="en-GB" dirty="0"/>
              <a:t>Making Reasonable Adjustments (36)</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86713" y="860853"/>
            <a:ext cx="5260087" cy="5670595"/>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3200" dirty="0"/>
              <a:t>Badges and Awards?</a:t>
            </a:r>
          </a:p>
          <a:p>
            <a:pPr marL="10800" indent="0">
              <a:buNone/>
            </a:pPr>
            <a:endParaRPr lang="en-GB" dirty="0"/>
          </a:p>
          <a:p>
            <a:endParaRPr lang="en-GB" dirty="0"/>
          </a:p>
        </p:txBody>
      </p:sp>
      <p:pic>
        <p:nvPicPr>
          <p:cNvPr id="4" name="Picture 3" descr="A picture containing person, indoor, group, crowd&#10;&#10;Description automatically generated">
            <a:extLst>
              <a:ext uri="{FF2B5EF4-FFF2-40B4-BE49-F238E27FC236}">
                <a16:creationId xmlns:a16="http://schemas.microsoft.com/office/drawing/2014/main" id="{83901E69-CFB0-4800-87DA-EDB9CD98F6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208" y="2330189"/>
            <a:ext cx="6255079" cy="4167448"/>
          </a:xfrm>
          <a:prstGeom prst="rect">
            <a:avLst/>
          </a:prstGeom>
        </p:spPr>
      </p:pic>
    </p:spTree>
    <p:extLst>
      <p:ext uri="{BB962C8B-B14F-4D97-AF65-F5344CB8AC3E}">
        <p14:creationId xmlns:p14="http://schemas.microsoft.com/office/powerpoint/2010/main" val="285885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423" r="25423"/>
          <a:stretch/>
        </p:blipFill>
        <p:spPr>
          <a:xfrm>
            <a:off x="6861203" y="860852"/>
            <a:ext cx="5330797" cy="5997147"/>
          </a:xfrm>
        </p:spPr>
      </p:pic>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57351" y="860853"/>
            <a:ext cx="10648749" cy="4502943"/>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3200" dirty="0"/>
              <a:t>Uniform</a:t>
            </a:r>
            <a:endParaRPr lang="en-GB" sz="4800"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1816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57351" y="860853"/>
            <a:ext cx="10648749" cy="4502943"/>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3200" dirty="0"/>
              <a:t>Moving Between Sections</a:t>
            </a:r>
            <a:endParaRPr lang="en-GB" sz="4800"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8" name="Picture Placeholder 7" descr="A picture containing person, outdoor, child, young&#10;&#10;Description automatically generated">
            <a:extLst>
              <a:ext uri="{FF2B5EF4-FFF2-40B4-BE49-F238E27FC236}">
                <a16:creationId xmlns:a16="http://schemas.microsoft.com/office/drawing/2014/main" id="{B736CA0C-CDE0-4EC9-B7AA-53D51EB14D6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356" r="20356"/>
          <a:stretch>
            <a:fillRect/>
          </a:stretch>
        </p:blipFill>
        <p:spPr/>
      </p:pic>
    </p:spTree>
    <p:extLst>
      <p:ext uri="{BB962C8B-B14F-4D97-AF65-F5344CB8AC3E}">
        <p14:creationId xmlns:p14="http://schemas.microsoft.com/office/powerpoint/2010/main" val="2864282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57351" y="860853"/>
            <a:ext cx="10648749" cy="4502943"/>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3200" dirty="0"/>
              <a:t>Scouts Environment</a:t>
            </a:r>
            <a:endParaRPr lang="en-GB" sz="4800"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8" name="Picture Placeholder 7" descr="A picture containing person, child, child, outdoor&#10;&#10;Description automatically generated">
            <a:extLst>
              <a:ext uri="{FF2B5EF4-FFF2-40B4-BE49-F238E27FC236}">
                <a16:creationId xmlns:a16="http://schemas.microsoft.com/office/drawing/2014/main" id="{98F063E1-BA35-4670-A335-577332AC16AD}"/>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5556" r="5556"/>
          <a:stretch>
            <a:fillRect/>
          </a:stretch>
        </p:blipFill>
        <p:spPr/>
      </p:pic>
    </p:spTree>
    <p:extLst>
      <p:ext uri="{BB962C8B-B14F-4D97-AF65-F5344CB8AC3E}">
        <p14:creationId xmlns:p14="http://schemas.microsoft.com/office/powerpoint/2010/main" val="369440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57351" y="860853"/>
            <a:ext cx="10648749" cy="4502943"/>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3200" dirty="0"/>
              <a:t>Temporary Adjustments</a:t>
            </a:r>
            <a:endParaRPr lang="en-GB" sz="4800"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4" name="Picture 3" descr="A picture containing outdoor, person, little, toddler&#10;&#10;Description automatically generated">
            <a:extLst>
              <a:ext uri="{FF2B5EF4-FFF2-40B4-BE49-F238E27FC236}">
                <a16:creationId xmlns:a16="http://schemas.microsoft.com/office/drawing/2014/main" id="{AF85FE78-F2B3-4364-BA0B-476D62C9A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158365"/>
            <a:ext cx="5867400" cy="3913556"/>
          </a:xfrm>
          <a:prstGeom prst="rect">
            <a:avLst/>
          </a:prstGeom>
        </p:spPr>
      </p:pic>
    </p:spTree>
    <p:extLst>
      <p:ext uri="{BB962C8B-B14F-4D97-AF65-F5344CB8AC3E}">
        <p14:creationId xmlns:p14="http://schemas.microsoft.com/office/powerpoint/2010/main" val="3463996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57351" y="860853"/>
            <a:ext cx="10648749" cy="4502943"/>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3200" dirty="0"/>
              <a:t>Group Task</a:t>
            </a:r>
            <a:endParaRPr lang="en-GB" sz="4800" dirty="0"/>
          </a:p>
          <a:p>
            <a:pPr marL="10800" indent="0">
              <a:buNone/>
            </a:pPr>
            <a:endParaRPr lang="en-GB" dirty="0"/>
          </a:p>
          <a:p>
            <a:pPr marL="10800" indent="0">
              <a:buNone/>
            </a:pPr>
            <a:endParaRPr lang="en-GB" dirty="0"/>
          </a:p>
          <a:p>
            <a:pPr marL="10800" indent="0">
              <a:buNone/>
            </a:pPr>
            <a:r>
              <a:rPr lang="en-GB" dirty="0"/>
              <a:t>We’re going to split you into groups.  Considering the following areas:</a:t>
            </a:r>
          </a:p>
          <a:p>
            <a:pPr>
              <a:buFontTx/>
              <a:buChar char="-"/>
            </a:pPr>
            <a:r>
              <a:rPr lang="en-GB" dirty="0"/>
              <a:t>Badges and awards,</a:t>
            </a:r>
          </a:p>
          <a:p>
            <a:pPr>
              <a:buFontTx/>
              <a:buChar char="-"/>
            </a:pPr>
            <a:r>
              <a:rPr lang="en-GB" dirty="0"/>
              <a:t>Uniform</a:t>
            </a:r>
          </a:p>
          <a:p>
            <a:pPr>
              <a:buFontTx/>
              <a:buChar char="-"/>
            </a:pPr>
            <a:r>
              <a:rPr lang="en-GB" dirty="0"/>
              <a:t>Nights away</a:t>
            </a:r>
          </a:p>
          <a:p>
            <a:pPr>
              <a:buFontTx/>
              <a:buChar char="-"/>
            </a:pPr>
            <a:r>
              <a:rPr lang="en-GB" dirty="0"/>
              <a:t>Jamborees</a:t>
            </a:r>
          </a:p>
          <a:p>
            <a:pPr>
              <a:buFontTx/>
              <a:buChar char="-"/>
            </a:pPr>
            <a:r>
              <a:rPr lang="en-GB" dirty="0"/>
              <a:t>Kayaking event</a:t>
            </a:r>
          </a:p>
          <a:p>
            <a:pPr>
              <a:buFontTx/>
              <a:buChar char="-"/>
            </a:pPr>
            <a:endParaRPr lang="en-GB" dirty="0"/>
          </a:p>
          <a:p>
            <a:pPr marL="10800" indent="0">
              <a:buNone/>
            </a:pPr>
            <a:r>
              <a:rPr lang="en-GB" dirty="0"/>
              <a:t>What adjustments do you think might be required for the following?</a:t>
            </a:r>
          </a:p>
          <a:p>
            <a:pPr>
              <a:buFontTx/>
              <a:buChar char="-"/>
            </a:pPr>
            <a:r>
              <a:rPr lang="en-GB" dirty="0"/>
              <a:t>A Beaver who uses a wheelchair</a:t>
            </a:r>
          </a:p>
          <a:p>
            <a:pPr>
              <a:buFontTx/>
              <a:buChar char="-"/>
            </a:pPr>
            <a:r>
              <a:rPr lang="en-GB" dirty="0"/>
              <a:t>An Explorer with autism</a:t>
            </a:r>
          </a:p>
          <a:p>
            <a:pPr>
              <a:buFontTx/>
              <a:buChar char="-"/>
            </a:pPr>
            <a:r>
              <a:rPr lang="en-GB" dirty="0"/>
              <a:t>A leader who’s deaf</a:t>
            </a:r>
          </a:p>
          <a:p>
            <a:pPr>
              <a:buFontTx/>
              <a:buChar char="-"/>
            </a:pPr>
            <a:r>
              <a:rPr lang="en-GB" dirty="0"/>
              <a:t>A Cub with low-dexterity</a:t>
            </a:r>
          </a:p>
          <a:p>
            <a:pPr>
              <a:buFontTx/>
              <a:buChar char="-"/>
            </a:pPr>
            <a:r>
              <a:rPr lang="en-GB" dirty="0"/>
              <a:t>A Scout from an economically disadvantaged background</a:t>
            </a:r>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67902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612689" y="765557"/>
            <a:ext cx="10966622" cy="1454244"/>
          </a:xfrm>
          <a:prstGeom prst="rect">
            <a:avLst/>
          </a:prstGeom>
        </p:spPr>
        <p:txBody>
          <a:bodyPr wrap="square">
            <a:spAutoFit/>
          </a:bodyPr>
          <a:lstStyle/>
          <a:p>
            <a:pPr>
              <a:spcAft>
                <a:spcPts val="0"/>
              </a:spcAft>
            </a:pPr>
            <a:r>
              <a:rPr lang="en-GB" sz="5250" dirty="0">
                <a:solidFill>
                  <a:schemeClr val="bg1"/>
                </a:solidFill>
                <a:latin typeface="+mj-lt"/>
                <a:ea typeface="Calibri" panose="020F0502020204030204" pitchFamily="34" charset="0"/>
              </a:rPr>
              <a:t>Session 3 – Making Adjustments</a:t>
            </a:r>
          </a:p>
          <a:p>
            <a:pPr>
              <a:spcAft>
                <a:spcPts val="0"/>
              </a:spcAft>
            </a:pPr>
            <a:r>
              <a:rPr lang="en-GB" sz="3600" dirty="0">
                <a:solidFill>
                  <a:schemeClr val="bg1"/>
                </a:solidFill>
                <a:latin typeface="Nunito Sans Black" panose="00000A00000000000000" pitchFamily="2" charset="0"/>
                <a:ea typeface="Calibri" panose="020F0502020204030204" pitchFamily="34" charset="0"/>
              </a:rPr>
              <a:t> </a:t>
            </a:r>
            <a:endParaRPr lang="en-GB" sz="4000" dirty="0">
              <a:solidFill>
                <a:schemeClr val="bg1"/>
              </a:solidFill>
              <a:effectLst/>
              <a:latin typeface="Nunito Sans Black" panose="00000A00000000000000" pitchFamily="2" charset="0"/>
              <a:ea typeface="Calibri" panose="020F0502020204030204" pitchFamily="34" charset="0"/>
            </a:endParaRPr>
          </a:p>
        </p:txBody>
      </p:sp>
    </p:spTree>
    <p:extLst>
      <p:ext uri="{BB962C8B-B14F-4D97-AF65-F5344CB8AC3E}">
        <p14:creationId xmlns:p14="http://schemas.microsoft.com/office/powerpoint/2010/main" val="339963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15AF02-28AF-664A-8246-ED591CCD05CB}"/>
              </a:ext>
            </a:extLst>
          </p:cNvPr>
          <p:cNvSpPr>
            <a:spLocks noGrp="1"/>
          </p:cNvSpPr>
          <p:nvPr>
            <p:ph type="body" sz="quarter" idx="10"/>
          </p:nvPr>
        </p:nvSpPr>
        <p:spPr>
          <a:xfrm>
            <a:off x="342899" y="526976"/>
            <a:ext cx="5008419" cy="3167280"/>
          </a:xfrm>
        </p:spPr>
        <p:txBody>
          <a:bodyPr/>
          <a:lstStyle/>
          <a:p>
            <a:r>
              <a:rPr lang="en-US" dirty="0"/>
              <a:t>Do more.</a:t>
            </a:r>
          </a:p>
          <a:p>
            <a:r>
              <a:rPr lang="en-US" dirty="0"/>
              <a:t>Share more.</a:t>
            </a:r>
          </a:p>
          <a:p>
            <a:r>
              <a:rPr lang="en-US" dirty="0"/>
              <a:t>Be more. </a:t>
            </a:r>
          </a:p>
          <a:p>
            <a:endParaRPr lang="en-GB" dirty="0"/>
          </a:p>
        </p:txBody>
      </p:sp>
      <p:sp>
        <p:nvSpPr>
          <p:cNvPr id="6" name="Title 1">
            <a:extLst>
              <a:ext uri="{FF2B5EF4-FFF2-40B4-BE49-F238E27FC236}">
                <a16:creationId xmlns:a16="http://schemas.microsoft.com/office/drawing/2014/main" id="{85482FA2-8E37-A74E-89DC-A3387B482835}"/>
              </a:ext>
            </a:extLst>
          </p:cNvPr>
          <p:cNvSpPr txBox="1">
            <a:spLocks/>
          </p:cNvSpPr>
          <p:nvPr/>
        </p:nvSpPr>
        <p:spPr>
          <a:xfrm>
            <a:off x="342899" y="2430390"/>
            <a:ext cx="5174673" cy="487399"/>
          </a:xfrm>
          <a:prstGeom prst="rect">
            <a:avLst/>
          </a:prstGeom>
        </p:spPr>
        <p:txBody>
          <a:bodyPr lIns="0" tIns="0" rIns="0" bIns="0" anchor="t">
            <a:noAutofit/>
          </a:bodyPr>
          <a:lstStyle>
            <a:lvl1pPr marL="3175" indent="6350" algn="l" defTabSz="685800" rtl="0" eaLnBrk="1" latinLnBrk="0" hangingPunct="1">
              <a:lnSpc>
                <a:spcPct val="100000"/>
              </a:lnSpc>
              <a:spcBef>
                <a:spcPts val="75"/>
              </a:spcBef>
              <a:tabLst/>
              <a:defRPr lang="en-US" sz="1350" b="0" i="0" kern="1200" spc="0">
                <a:solidFill>
                  <a:schemeClr val="bg1"/>
                </a:solidFill>
                <a:latin typeface="Nunito Sans Black" charset="0"/>
                <a:ea typeface="Nunito Sans Black" charset="0"/>
                <a:cs typeface="Nunito Sans Black" charset="0"/>
              </a:defRPr>
            </a:lvl1pPr>
          </a:lstStyle>
          <a:p>
            <a:r>
              <a:rPr lang="en-GB" sz="2200" dirty="0">
                <a:latin typeface="+mn-lt"/>
              </a:rPr>
              <a:t>Scouts</a:t>
            </a:r>
          </a:p>
        </p:txBody>
      </p:sp>
      <p:sp>
        <p:nvSpPr>
          <p:cNvPr id="5" name="Text Placeholder 3">
            <a:extLst>
              <a:ext uri="{FF2B5EF4-FFF2-40B4-BE49-F238E27FC236}">
                <a16:creationId xmlns:a16="http://schemas.microsoft.com/office/drawing/2014/main" id="{3A559FE6-DD8F-4A55-983E-B573C23C292E}"/>
              </a:ext>
            </a:extLst>
          </p:cNvPr>
          <p:cNvSpPr txBox="1">
            <a:spLocks/>
          </p:cNvSpPr>
          <p:nvPr/>
        </p:nvSpPr>
        <p:spPr>
          <a:xfrm>
            <a:off x="1619341" y="3766457"/>
            <a:ext cx="8679691" cy="3167280"/>
          </a:xfrm>
          <a:prstGeom prst="rect">
            <a:avLst/>
          </a:prstGeom>
        </p:spPr>
        <p:txBody>
          <a:bodyPr vert="horz" lIns="0" tIns="0" rIns="0" bIns="0" rtlCol="0">
            <a:noAutofit/>
          </a:bodyPr>
          <a:lstStyle>
            <a:lvl1pPr marL="0" indent="0" algn="l" defTabSz="685800" rtl="0" eaLnBrk="1" latinLnBrk="0" hangingPunct="1">
              <a:lnSpc>
                <a:spcPts val="4950"/>
              </a:lnSpc>
              <a:buClr>
                <a:schemeClr val="tx2"/>
              </a:buClr>
              <a:buSzPct val="125000"/>
              <a:buFont typeface="Arial" panose="020B0604020202020204" pitchFamily="34" charset="0"/>
              <a:buNone/>
              <a:tabLst/>
              <a:defRPr lang="en-US" sz="5250" b="0" i="0" kern="1200" spc="-146" baseline="0" dirty="0" smtClean="0">
                <a:solidFill>
                  <a:schemeClr val="bg1"/>
                </a:solidFill>
                <a:latin typeface="Nunito Sans Black" charset="0"/>
                <a:ea typeface="Nunito Sans Black" charset="0"/>
                <a:cs typeface="Nunito Sans Black" charset="0"/>
              </a:defRPr>
            </a:lvl1pPr>
            <a:lvl2pPr marL="0" indent="-122400" algn="l" defTabSz="685800" rtl="0" eaLnBrk="1" latinLnBrk="0" hangingPunct="1">
              <a:lnSpc>
                <a:spcPts val="4950"/>
              </a:lnSpc>
              <a:buClr>
                <a:schemeClr val="tx2"/>
              </a:buClr>
              <a:buSzPct val="125000"/>
              <a:buFont typeface="Arial" panose="020B0604020202020204" pitchFamily="34" charset="0"/>
              <a:buChar char="•"/>
              <a:tabLst/>
              <a:defRPr lang="en-US" sz="5250" b="0" i="0" kern="1200" spc="-146" baseline="0" dirty="0" smtClean="0">
                <a:solidFill>
                  <a:schemeClr val="tx2"/>
                </a:solidFill>
                <a:latin typeface="Nunito Sans Black" charset="0"/>
                <a:ea typeface="Nunito Sans Black" charset="0"/>
                <a:cs typeface="Nunito Sans Black" charset="0"/>
              </a:defRPr>
            </a:lvl2pPr>
            <a:lvl3pPr marL="0" indent="-122400" algn="l" defTabSz="685800" rtl="0" eaLnBrk="1" latinLnBrk="0" hangingPunct="1">
              <a:lnSpc>
                <a:spcPts val="4950"/>
              </a:lnSpc>
              <a:buClr>
                <a:schemeClr val="tx1"/>
              </a:buClr>
              <a:buSzPct val="125000"/>
              <a:buFont typeface="Arial" panose="020B0604020202020204" pitchFamily="34" charset="0"/>
              <a:buChar char="•"/>
              <a:tabLst/>
              <a:defRPr lang="en-US" sz="5250" b="0" i="0" kern="1200" spc="-146" baseline="0" dirty="0" smtClean="0">
                <a:solidFill>
                  <a:schemeClr val="tx2"/>
                </a:solidFill>
                <a:latin typeface="Nunito Sans Black" charset="0"/>
                <a:ea typeface="Nunito Sans Black" charset="0"/>
                <a:cs typeface="Nunito Sans Black" charset="0"/>
              </a:defRPr>
            </a:lvl3pPr>
            <a:lvl4pPr marL="0" indent="-122400" algn="l" defTabSz="685800" rtl="0" eaLnBrk="1" latinLnBrk="0" hangingPunct="1">
              <a:lnSpc>
                <a:spcPts val="4950"/>
              </a:lnSpc>
              <a:buClr>
                <a:schemeClr val="tx1"/>
              </a:buClr>
              <a:buSzPct val="125000"/>
              <a:buFont typeface="Arial" panose="020B0604020202020204" pitchFamily="34" charset="0"/>
              <a:buChar char="•"/>
              <a:tabLst/>
              <a:defRPr lang="en-US" sz="5250" b="0" i="0" kern="1200" spc="-146" baseline="0" dirty="0" smtClean="0">
                <a:solidFill>
                  <a:schemeClr val="tx2"/>
                </a:solidFill>
                <a:latin typeface="Nunito Sans Black" charset="0"/>
                <a:ea typeface="Nunito Sans Black" charset="0"/>
                <a:cs typeface="Nunito Sans Black" charset="0"/>
              </a:defRPr>
            </a:lvl4pPr>
            <a:lvl5pPr marL="0" indent="-122400" algn="l" defTabSz="685800" rtl="0" eaLnBrk="1" latinLnBrk="0" hangingPunct="1">
              <a:lnSpc>
                <a:spcPts val="4950"/>
              </a:lnSpc>
              <a:spcBef>
                <a:spcPts val="1950"/>
              </a:spcBef>
              <a:buClr>
                <a:schemeClr val="tx2"/>
              </a:buClr>
              <a:buSzPct val="125000"/>
              <a:buFont typeface="Arial" panose="020B0604020202020204" pitchFamily="34" charset="0"/>
              <a:buChar char="•"/>
              <a:tabLst/>
              <a:defRPr lang="en-GB" sz="5250" b="0" i="0" kern="1200" spc="-146" baseline="0" dirty="0">
                <a:solidFill>
                  <a:schemeClr val="tx2"/>
                </a:solidFill>
                <a:latin typeface="Nunito Sans Black" charset="0"/>
                <a:ea typeface="Nunito Sans Black" charset="0"/>
                <a:cs typeface="Nunito Sans Black"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r>
              <a:rPr lang="en-GB" dirty="0"/>
              <a:t>Making Adjustments (36)</a:t>
            </a:r>
          </a:p>
          <a:p>
            <a:endParaRPr lang="en-GB" dirty="0"/>
          </a:p>
        </p:txBody>
      </p:sp>
    </p:spTree>
    <p:extLst>
      <p:ext uri="{BB962C8B-B14F-4D97-AF65-F5344CB8AC3E}">
        <p14:creationId xmlns:p14="http://schemas.microsoft.com/office/powerpoint/2010/main" val="2244635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57351" y="860853"/>
            <a:ext cx="10648749" cy="4502943"/>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3200" dirty="0"/>
              <a:t>Parent Conversations</a:t>
            </a:r>
            <a:endParaRPr lang="en-GB" sz="4800"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r>
              <a:rPr lang="en-GB" dirty="0">
                <a:hlinkClick r:id="rId3"/>
              </a:rPr>
              <a:t>Parent Conversation Framework</a:t>
            </a:r>
            <a:endParaRPr lang="en-GB" dirty="0"/>
          </a:p>
        </p:txBody>
      </p:sp>
      <p:pic>
        <p:nvPicPr>
          <p:cNvPr id="5" name="Picture 4" descr="A picture containing person&#10;&#10;Description automatically generated">
            <a:extLst>
              <a:ext uri="{FF2B5EF4-FFF2-40B4-BE49-F238E27FC236}">
                <a16:creationId xmlns:a16="http://schemas.microsoft.com/office/drawing/2014/main" id="{C249DD54-C6E4-480F-8488-AEB4C52DB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5790" y="2108200"/>
            <a:ext cx="7121139" cy="4749800"/>
          </a:xfrm>
          <a:prstGeom prst="rect">
            <a:avLst/>
          </a:prstGeom>
        </p:spPr>
      </p:pic>
    </p:spTree>
    <p:extLst>
      <p:ext uri="{BB962C8B-B14F-4D97-AF65-F5344CB8AC3E}">
        <p14:creationId xmlns:p14="http://schemas.microsoft.com/office/powerpoint/2010/main" val="7181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57351" y="860853"/>
            <a:ext cx="10648749" cy="4502943"/>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3200" dirty="0"/>
              <a:t>Starting a Conversation</a:t>
            </a:r>
            <a:endParaRPr lang="en-GB" sz="4800"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4" name="Picture 3" descr="A picture containing person, indoor, family&#10;&#10;Description automatically generated">
            <a:extLst>
              <a:ext uri="{FF2B5EF4-FFF2-40B4-BE49-F238E27FC236}">
                <a16:creationId xmlns:a16="http://schemas.microsoft.com/office/drawing/2014/main" id="{2A8B17C0-0312-4C3A-BC95-0CE5A9EDE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492" y="534301"/>
            <a:ext cx="4166616" cy="6242304"/>
          </a:xfrm>
          <a:prstGeom prst="rect">
            <a:avLst/>
          </a:prstGeom>
        </p:spPr>
      </p:pic>
    </p:spTree>
    <p:extLst>
      <p:ext uri="{BB962C8B-B14F-4D97-AF65-F5344CB8AC3E}">
        <p14:creationId xmlns:p14="http://schemas.microsoft.com/office/powerpoint/2010/main" val="141118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57351" y="860853"/>
            <a:ext cx="10648749" cy="4502943"/>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3200" dirty="0"/>
              <a:t>1:1 Support Workers</a:t>
            </a:r>
            <a:endParaRPr lang="en-GB" sz="4800"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730415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57351" y="860853"/>
            <a:ext cx="10648749" cy="4502943"/>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3200" dirty="0"/>
              <a:t>Discussion Activity</a:t>
            </a:r>
            <a:endParaRPr lang="en-GB" sz="4800"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sp>
        <p:nvSpPr>
          <p:cNvPr id="2" name="TextBox 1">
            <a:extLst>
              <a:ext uri="{FF2B5EF4-FFF2-40B4-BE49-F238E27FC236}">
                <a16:creationId xmlns:a16="http://schemas.microsoft.com/office/drawing/2014/main" id="{CD09D593-D0ED-4703-AD1D-2C512B1D4076}"/>
              </a:ext>
            </a:extLst>
          </p:cNvPr>
          <p:cNvSpPr txBox="1"/>
          <p:nvPr/>
        </p:nvSpPr>
        <p:spPr>
          <a:xfrm>
            <a:off x="345675" y="1490008"/>
            <a:ext cx="11370075" cy="4401205"/>
          </a:xfrm>
          <a:prstGeom prst="rect">
            <a:avLst/>
          </a:prstGeom>
          <a:noFill/>
        </p:spPr>
        <p:txBody>
          <a:bodyPr wrap="square" rtlCol="0">
            <a:spAutoFit/>
          </a:bodyPr>
          <a:lstStyle/>
          <a:p>
            <a:r>
              <a:rPr lang="en-GB" sz="2800" dirty="0"/>
              <a:t>Discuss ways in which an adjustment could be made for the following scenario using the parent/carer framework agreement:</a:t>
            </a:r>
          </a:p>
          <a:p>
            <a:endParaRPr lang="en-GB" sz="2800" dirty="0"/>
          </a:p>
          <a:p>
            <a:r>
              <a:rPr lang="en-GB" sz="2800" dirty="0"/>
              <a:t>A Cub is attending a camp.  Two days before the </a:t>
            </a:r>
            <a:r>
              <a:rPr lang="en-GB" sz="2800" dirty="0" err="1"/>
              <a:t>campe</a:t>
            </a:r>
            <a:r>
              <a:rPr lang="en-GB" sz="2800" dirty="0"/>
              <a:t>. The one-t—one support worker who assists with their personal complex </a:t>
            </a:r>
            <a:r>
              <a:rPr lang="en-GB" sz="2800" dirty="0" err="1"/>
              <a:t>meical</a:t>
            </a:r>
            <a:r>
              <a:rPr lang="en-GB" sz="2800" dirty="0"/>
              <a:t> needs informs a Section Leader that they can’t make the camp.  The Section Leader then contacts the DC to discuss options.</a:t>
            </a:r>
          </a:p>
          <a:p>
            <a:endParaRPr lang="en-GB" sz="2800" dirty="0"/>
          </a:p>
          <a:p>
            <a:r>
              <a:rPr lang="en-GB" sz="2800" dirty="0"/>
              <a:t>What would be the best course of action to make sure that the young person isn’t excluded from the event?</a:t>
            </a:r>
          </a:p>
        </p:txBody>
      </p:sp>
    </p:spTree>
    <p:extLst>
      <p:ext uri="{BB962C8B-B14F-4D97-AF65-F5344CB8AC3E}">
        <p14:creationId xmlns:p14="http://schemas.microsoft.com/office/powerpoint/2010/main" val="416540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86713" y="860854"/>
            <a:ext cx="8695437" cy="2913978"/>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4000" dirty="0"/>
              <a:t>Autism</a:t>
            </a:r>
          </a:p>
          <a:p>
            <a:pPr marL="10800" indent="0">
              <a:lnSpc>
                <a:spcPct val="100000"/>
              </a:lnSpc>
              <a:buNone/>
            </a:pPr>
            <a:endParaRPr lang="en-GB" sz="2800" dirty="0"/>
          </a:p>
          <a:p>
            <a:pPr marL="10800" indent="0">
              <a:lnSpc>
                <a:spcPct val="100000"/>
              </a:lnSpc>
              <a:buNone/>
            </a:pPr>
            <a:r>
              <a:rPr lang="en-GB" sz="2000" dirty="0"/>
              <a:t>.</a:t>
            </a:r>
          </a:p>
          <a:p>
            <a:pPr marL="10800" indent="0">
              <a:buNone/>
            </a:pPr>
            <a:endParaRPr lang="en-GB" sz="1400" dirty="0"/>
          </a:p>
          <a:p>
            <a:pPr marL="10800" indent="0">
              <a:buNone/>
            </a:pPr>
            <a:endParaRPr lang="en-GB" sz="1400" dirty="0"/>
          </a:p>
          <a:p>
            <a:pPr marL="10800" indent="0">
              <a:buNone/>
            </a:pPr>
            <a:endParaRPr lang="en-GB" sz="1400"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8294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612689" y="765557"/>
            <a:ext cx="10966622" cy="1454244"/>
          </a:xfrm>
          <a:prstGeom prst="rect">
            <a:avLst/>
          </a:prstGeom>
        </p:spPr>
        <p:txBody>
          <a:bodyPr wrap="square">
            <a:spAutoFit/>
          </a:bodyPr>
          <a:lstStyle/>
          <a:p>
            <a:pPr>
              <a:spcAft>
                <a:spcPts val="0"/>
              </a:spcAft>
            </a:pPr>
            <a:r>
              <a:rPr lang="en-GB" sz="5250" dirty="0">
                <a:solidFill>
                  <a:schemeClr val="bg1"/>
                </a:solidFill>
                <a:latin typeface="+mj-lt"/>
                <a:ea typeface="Calibri" panose="020F0502020204030204" pitchFamily="34" charset="0"/>
              </a:rPr>
              <a:t>Close</a:t>
            </a:r>
          </a:p>
          <a:p>
            <a:pPr>
              <a:spcAft>
                <a:spcPts val="0"/>
              </a:spcAft>
            </a:pPr>
            <a:r>
              <a:rPr lang="en-GB" sz="3600" dirty="0">
                <a:solidFill>
                  <a:schemeClr val="bg1"/>
                </a:solidFill>
                <a:latin typeface="Nunito Sans Black" panose="00000A00000000000000" pitchFamily="2" charset="0"/>
                <a:ea typeface="Calibri" panose="020F0502020204030204" pitchFamily="34" charset="0"/>
              </a:rPr>
              <a:t> </a:t>
            </a:r>
            <a:endParaRPr lang="en-GB" sz="4000" dirty="0">
              <a:solidFill>
                <a:schemeClr val="bg1"/>
              </a:solidFill>
              <a:effectLst/>
              <a:latin typeface="Nunito Sans Black" panose="00000A00000000000000" pitchFamily="2" charset="0"/>
              <a:ea typeface="Calibri" panose="020F0502020204030204" pitchFamily="34" charset="0"/>
            </a:endParaRPr>
          </a:p>
        </p:txBody>
      </p:sp>
    </p:spTree>
    <p:extLst>
      <p:ext uri="{BB962C8B-B14F-4D97-AF65-F5344CB8AC3E}">
        <p14:creationId xmlns:p14="http://schemas.microsoft.com/office/powerpoint/2010/main" val="202380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86713" y="860853"/>
            <a:ext cx="8695437" cy="5997147"/>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4000" dirty="0"/>
              <a:t>Your Scouting</a:t>
            </a:r>
          </a:p>
          <a:p>
            <a:pPr marL="10800" indent="0">
              <a:lnSpc>
                <a:spcPct val="100000"/>
              </a:lnSpc>
              <a:buNone/>
            </a:pPr>
            <a:endParaRPr lang="en-GB" sz="2800" dirty="0"/>
          </a:p>
          <a:p>
            <a:pPr>
              <a:lnSpc>
                <a:spcPct val="100000"/>
              </a:lnSpc>
            </a:pPr>
            <a:r>
              <a:rPr lang="en-GB" sz="3600" dirty="0"/>
              <a:t>From the activities, learning and discussions throughout this session, what will you take away back to your Group / section and apply to your Scouting to make it more inclusive?</a:t>
            </a:r>
            <a:endParaRPr lang="en-GB" sz="2400" dirty="0"/>
          </a:p>
          <a:p>
            <a:pPr marL="10800" indent="0">
              <a:buNone/>
            </a:pPr>
            <a:endParaRPr lang="en-GB" sz="1400" dirty="0"/>
          </a:p>
          <a:p>
            <a:pPr marL="10800" indent="0">
              <a:buNone/>
            </a:pPr>
            <a:endParaRPr lang="en-GB" sz="1400"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3" name="Picture 2" descr="A group of balloons&#10;&#10;Description automatically generated with low confidence">
            <a:extLst>
              <a:ext uri="{FF2B5EF4-FFF2-40B4-BE49-F238E27FC236}">
                <a16:creationId xmlns:a16="http://schemas.microsoft.com/office/drawing/2014/main" id="{184A592C-DFED-4E9F-868D-93E1DA80AC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2200" y="4221376"/>
            <a:ext cx="3479800" cy="2609850"/>
          </a:xfrm>
          <a:prstGeom prst="rect">
            <a:avLst/>
          </a:prstGeom>
        </p:spPr>
      </p:pic>
    </p:spTree>
    <p:extLst>
      <p:ext uri="{BB962C8B-B14F-4D97-AF65-F5344CB8AC3E}">
        <p14:creationId xmlns:p14="http://schemas.microsoft.com/office/powerpoint/2010/main" val="3107077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86713" y="860853"/>
            <a:ext cx="8695437" cy="5997147"/>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4000" dirty="0"/>
              <a:t>Questions?</a:t>
            </a:r>
          </a:p>
          <a:p>
            <a:pPr marL="10800" indent="0">
              <a:lnSpc>
                <a:spcPct val="100000"/>
              </a:lnSpc>
              <a:buNone/>
            </a:pPr>
            <a:endParaRPr lang="en-GB" sz="2800"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sp>
        <p:nvSpPr>
          <p:cNvPr id="2" name="AutoShape 2" descr="Beaver Scout in wheelchair at Colony meeting Image">
            <a:extLst>
              <a:ext uri="{FF2B5EF4-FFF2-40B4-BE49-F238E27FC236}">
                <a16:creationId xmlns:a16="http://schemas.microsoft.com/office/drawing/2014/main" id="{6018213C-D993-421D-A6B6-84CFC33F6863}"/>
              </a:ext>
            </a:extLst>
          </p:cNvPr>
          <p:cNvSpPr>
            <a:spLocks noChangeAspect="1" noChangeArrowheads="1"/>
          </p:cNvSpPr>
          <p:nvPr/>
        </p:nvSpPr>
        <p:spPr bwMode="auto">
          <a:xfrm>
            <a:off x="5943600" y="3276600"/>
            <a:ext cx="2463800" cy="2463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descr="A picture containing person, indoor, child, furniture&#10;&#10;Description automatically generated">
            <a:extLst>
              <a:ext uri="{FF2B5EF4-FFF2-40B4-BE49-F238E27FC236}">
                <a16:creationId xmlns:a16="http://schemas.microsoft.com/office/drawing/2014/main" id="{D6739884-5FC1-4332-850E-66FAC1EB83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279" y="1776118"/>
            <a:ext cx="6242304" cy="4166616"/>
          </a:xfrm>
          <a:prstGeom prst="rect">
            <a:avLst/>
          </a:prstGeom>
        </p:spPr>
      </p:pic>
    </p:spTree>
    <p:extLst>
      <p:ext uri="{BB962C8B-B14F-4D97-AF65-F5344CB8AC3E}">
        <p14:creationId xmlns:p14="http://schemas.microsoft.com/office/powerpoint/2010/main" val="2615666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86713" y="860853"/>
            <a:ext cx="8695437" cy="5997147"/>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4000" dirty="0"/>
              <a:t>Further Support</a:t>
            </a:r>
          </a:p>
          <a:p>
            <a:pPr marL="10800" indent="0">
              <a:lnSpc>
                <a:spcPct val="100000"/>
              </a:lnSpc>
              <a:buNone/>
            </a:pPr>
            <a:endParaRPr lang="en-GB" sz="2800" dirty="0"/>
          </a:p>
          <a:p>
            <a:pPr algn="l">
              <a:lnSpc>
                <a:spcPct val="100000"/>
              </a:lnSpc>
              <a:buFont typeface="Arial" panose="020B0604020202020204" pitchFamily="34" charset="0"/>
              <a:buChar char="•"/>
            </a:pPr>
            <a:r>
              <a:rPr lang="en-GB" sz="3600" b="0" i="0" u="none" strike="noStrike" dirty="0">
                <a:solidFill>
                  <a:srgbClr val="0061CE"/>
                </a:solidFill>
                <a:effectLst/>
                <a:latin typeface="Nunito Sans" panose="00000500000000000000" pitchFamily="2" charset="0"/>
                <a:hlinkClick r:id="rId4"/>
              </a:rPr>
              <a:t>Diversity and Inclusion</a:t>
            </a:r>
            <a:endParaRPr lang="en-GB" sz="3600" b="0" i="0" dirty="0">
              <a:solidFill>
                <a:srgbClr val="404040"/>
              </a:solidFill>
              <a:effectLst/>
              <a:latin typeface="Nunito Sans" panose="00000500000000000000" pitchFamily="2" charset="0"/>
            </a:endParaRPr>
          </a:p>
          <a:p>
            <a:pPr algn="l">
              <a:lnSpc>
                <a:spcPct val="100000"/>
              </a:lnSpc>
              <a:buFont typeface="Arial" panose="020B0604020202020204" pitchFamily="34" charset="0"/>
              <a:buChar char="•"/>
            </a:pPr>
            <a:r>
              <a:rPr lang="en-GB" sz="3600" b="0" i="0" dirty="0">
                <a:solidFill>
                  <a:srgbClr val="404040"/>
                </a:solidFill>
                <a:effectLst/>
                <a:latin typeface="Nunito Sans" panose="00000500000000000000" pitchFamily="2" charset="0"/>
              </a:rPr>
              <a:t>Use of the visual stories (Scouting for All)</a:t>
            </a:r>
          </a:p>
          <a:p>
            <a:pPr algn="l">
              <a:lnSpc>
                <a:spcPct val="100000"/>
              </a:lnSpc>
              <a:buFont typeface="Arial" panose="020B0604020202020204" pitchFamily="34" charset="0"/>
              <a:buChar char="•"/>
            </a:pPr>
            <a:r>
              <a:rPr lang="en-GB" sz="3600" b="0" i="0" dirty="0">
                <a:solidFill>
                  <a:srgbClr val="404040"/>
                </a:solidFill>
                <a:effectLst/>
                <a:latin typeface="Nunito Sans" panose="00000500000000000000" pitchFamily="2" charset="0"/>
              </a:rPr>
              <a:t>Specialist training from the Advisors team</a:t>
            </a:r>
          </a:p>
          <a:p>
            <a:pPr algn="l">
              <a:lnSpc>
                <a:spcPct val="100000"/>
              </a:lnSpc>
              <a:buFont typeface="Arial" panose="020B0604020202020204" pitchFamily="34" charset="0"/>
              <a:buChar char="•"/>
            </a:pPr>
            <a:r>
              <a:rPr lang="en-GB" sz="3600" b="0" i="0" dirty="0">
                <a:solidFill>
                  <a:srgbClr val="404040"/>
                </a:solidFill>
                <a:effectLst/>
                <a:latin typeface="Nunito Sans" panose="00000500000000000000" pitchFamily="2" charset="0"/>
              </a:rPr>
              <a:t>Inclusion themed training events</a:t>
            </a:r>
          </a:p>
          <a:p>
            <a:pPr algn="l">
              <a:lnSpc>
                <a:spcPct val="100000"/>
              </a:lnSpc>
              <a:buFont typeface="Arial" panose="020B0604020202020204" pitchFamily="34" charset="0"/>
              <a:buChar char="•"/>
            </a:pPr>
            <a:r>
              <a:rPr lang="en-GB" sz="3600" b="0" i="0" u="none" strike="noStrike" dirty="0">
                <a:solidFill>
                  <a:srgbClr val="0061CE"/>
                </a:solidFill>
                <a:effectLst/>
                <a:latin typeface="Nunito Sans" panose="00000500000000000000" pitchFamily="2" charset="0"/>
                <a:hlinkClick r:id="rId5"/>
              </a:rPr>
              <a:t>Information Centre</a:t>
            </a:r>
            <a:endParaRPr lang="en-GB" sz="3600" b="0" i="0" dirty="0">
              <a:solidFill>
                <a:srgbClr val="404040"/>
              </a:solidFill>
              <a:effectLst/>
              <a:latin typeface="Nunito Sans" panose="00000500000000000000" pitchFamily="2" charset="0"/>
            </a:endParaRPr>
          </a:p>
          <a:p>
            <a:pPr algn="l">
              <a:lnSpc>
                <a:spcPct val="100000"/>
              </a:lnSpc>
              <a:buFont typeface="Arial" panose="020B0604020202020204" pitchFamily="34" charset="0"/>
              <a:buChar char="•"/>
            </a:pPr>
            <a:r>
              <a:rPr lang="en-GB" sz="3600" b="0" i="0" dirty="0">
                <a:solidFill>
                  <a:srgbClr val="404040"/>
                </a:solidFill>
                <a:effectLst/>
                <a:latin typeface="Nunito Sans" panose="00000500000000000000" pitchFamily="2" charset="0"/>
              </a:rPr>
              <a:t>NAS Training and </a:t>
            </a:r>
            <a:r>
              <a:rPr lang="en-GB" sz="3600" b="0" i="0" u="none" strike="noStrike" dirty="0">
                <a:solidFill>
                  <a:srgbClr val="0061CE"/>
                </a:solidFill>
                <a:effectLst/>
                <a:latin typeface="Nunito Sans" panose="00000500000000000000" pitchFamily="2" charset="0"/>
                <a:hlinkClick r:id="rId6"/>
              </a:rPr>
              <a:t>Autism</a:t>
            </a:r>
            <a:r>
              <a:rPr lang="en-GB" sz="3600" b="0" i="0" dirty="0">
                <a:solidFill>
                  <a:srgbClr val="404040"/>
                </a:solidFill>
                <a:effectLst/>
                <a:latin typeface="Nunito Sans" panose="00000500000000000000" pitchFamily="2" charset="0"/>
              </a:rPr>
              <a:t> pages</a:t>
            </a:r>
          </a:p>
          <a:p>
            <a:pPr marL="10800" indent="0">
              <a:buNone/>
            </a:pPr>
            <a:endParaRPr lang="en-GB" sz="1400" dirty="0"/>
          </a:p>
          <a:p>
            <a:pPr marL="10800" indent="0">
              <a:buNone/>
            </a:pPr>
            <a:endParaRPr lang="en-GB" sz="1400" dirty="0"/>
          </a:p>
          <a:p>
            <a:pPr marL="10800" indent="0">
              <a:buNone/>
            </a:pPr>
            <a:endParaRPr lang="en-GB" sz="1400"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57716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2562" b="12562"/>
          <a:stretch>
            <a:fillRect/>
          </a:stretch>
        </p:blipFill>
        <p:spPr/>
      </p:pic>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0" y="860853"/>
            <a:ext cx="6095999" cy="4502943"/>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50000"/>
              </a:lnSpc>
              <a:buFont typeface="Arial" panose="020B0604020202020204" pitchFamily="34" charset="0"/>
              <a:buNone/>
            </a:pPr>
            <a:r>
              <a:rPr lang="en-GB" sz="2400" dirty="0"/>
              <a:t>How to validate this training.</a:t>
            </a:r>
          </a:p>
          <a:p>
            <a:pPr marL="10800" indent="0">
              <a:lnSpc>
                <a:spcPct val="150000"/>
              </a:lnSpc>
              <a:buNone/>
            </a:pPr>
            <a:r>
              <a:rPr lang="en-GB" sz="2000" dirty="0">
                <a:solidFill>
                  <a:srgbClr val="7414DC"/>
                </a:solidFill>
              </a:rPr>
              <a:t>COMPLETE BOTH OF THE FOLLOWING</a:t>
            </a:r>
          </a:p>
          <a:p>
            <a:pPr>
              <a:lnSpc>
                <a:spcPct val="150000"/>
              </a:lnSpc>
              <a:buFontTx/>
              <a:buChar char="-"/>
            </a:pPr>
            <a:r>
              <a:rPr lang="en-GB" sz="2000" dirty="0"/>
              <a:t>Show evidence of how you are making Scouting accessible to those with additional needs.</a:t>
            </a:r>
          </a:p>
          <a:p>
            <a:pPr>
              <a:lnSpc>
                <a:spcPct val="150000"/>
              </a:lnSpc>
              <a:buFontTx/>
              <a:buChar char="-"/>
            </a:pPr>
            <a:r>
              <a:rPr lang="en-GB" sz="2000" dirty="0"/>
              <a:t>Increase awareness of additional needs by running an activity or event for either young people or adults.</a:t>
            </a:r>
          </a:p>
          <a:p>
            <a:pPr marL="10800" indent="0">
              <a:buNone/>
            </a:pPr>
            <a:endParaRPr lang="en-GB" sz="1600" dirty="0"/>
          </a:p>
          <a:p>
            <a:pPr marL="10800" indent="0">
              <a:buNone/>
            </a:pPr>
            <a:endParaRPr lang="en-GB" sz="1600" dirty="0"/>
          </a:p>
          <a:p>
            <a:pPr marL="10800" indent="0">
              <a:buNone/>
            </a:pPr>
            <a:endParaRPr lang="en-GB" sz="1600" dirty="0"/>
          </a:p>
          <a:p>
            <a:pPr marL="10800" indent="0">
              <a:buNone/>
            </a:pPr>
            <a:endParaRPr lang="en-GB" sz="1600" dirty="0"/>
          </a:p>
          <a:p>
            <a:endParaRPr lang="en-GB" sz="1600" dirty="0"/>
          </a:p>
          <a:p>
            <a:endParaRPr lang="en-GB" sz="1600" dirty="0"/>
          </a:p>
          <a:p>
            <a:pPr marL="10800" indent="0">
              <a:buNone/>
            </a:pPr>
            <a:endParaRPr lang="en-GB" sz="1600" dirty="0"/>
          </a:p>
          <a:p>
            <a:endParaRPr lang="en-GB" sz="1600" dirty="0"/>
          </a:p>
          <a:p>
            <a:endParaRPr lang="en-GB" sz="1600" dirty="0"/>
          </a:p>
          <a:p>
            <a:endParaRPr lang="en-GB" sz="1600" dirty="0"/>
          </a:p>
          <a:p>
            <a:endParaRPr lang="en-GB" sz="1600" dirty="0"/>
          </a:p>
        </p:txBody>
      </p:sp>
    </p:spTree>
    <p:extLst>
      <p:ext uri="{BB962C8B-B14F-4D97-AF65-F5344CB8AC3E}">
        <p14:creationId xmlns:p14="http://schemas.microsoft.com/office/powerpoint/2010/main" val="414037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189" y="720566"/>
            <a:ext cx="10585622" cy="5416868"/>
          </a:xfrm>
          <a:prstGeom prst="rect">
            <a:avLst/>
          </a:prstGeom>
        </p:spPr>
        <p:txBody>
          <a:bodyPr wrap="square">
            <a:spAutoFit/>
          </a:bodyPr>
          <a:lstStyle/>
          <a:p>
            <a:pPr>
              <a:spcAft>
                <a:spcPts val="0"/>
              </a:spcAft>
            </a:pPr>
            <a:endParaRPr lang="en-GB" sz="2200" dirty="0">
              <a:solidFill>
                <a:schemeClr val="bg1"/>
              </a:solidFill>
              <a:latin typeface="Nunito Sans Black" panose="00000A00000000000000" pitchFamily="2" charset="0"/>
              <a:ea typeface="Calibri" panose="020F0502020204030204" pitchFamily="34" charset="0"/>
            </a:endParaRPr>
          </a:p>
          <a:p>
            <a:pPr>
              <a:spcAft>
                <a:spcPts val="0"/>
              </a:spcAft>
            </a:pPr>
            <a:r>
              <a:rPr lang="en-GB" sz="3600" dirty="0">
                <a:solidFill>
                  <a:schemeClr val="bg1"/>
                </a:solidFill>
                <a:latin typeface="Nunito Sans" panose="00000500000000000000" pitchFamily="2" charset="0"/>
                <a:ea typeface="Calibri" panose="020F0502020204030204" pitchFamily="34" charset="0"/>
              </a:rPr>
              <a:t>This training is for any adult in Scouting.</a:t>
            </a:r>
          </a:p>
          <a:p>
            <a:pPr>
              <a:spcAft>
                <a:spcPts val="0"/>
              </a:spcAft>
            </a:pPr>
            <a:endParaRPr lang="en-GB" sz="3600" dirty="0">
              <a:solidFill>
                <a:schemeClr val="bg1"/>
              </a:solidFill>
              <a:latin typeface="Nunito Sans" panose="00000500000000000000" pitchFamily="2" charset="0"/>
              <a:ea typeface="Calibri" panose="020F0502020204030204" pitchFamily="34" charset="0"/>
            </a:endParaRPr>
          </a:p>
          <a:p>
            <a:pPr>
              <a:spcAft>
                <a:spcPts val="0"/>
              </a:spcAft>
            </a:pPr>
            <a:r>
              <a:rPr lang="en-GB" sz="3600" dirty="0">
                <a:solidFill>
                  <a:schemeClr val="bg1"/>
                </a:solidFill>
                <a:latin typeface="Nunito Sans" panose="00000500000000000000" pitchFamily="2" charset="0"/>
                <a:ea typeface="Calibri" panose="020F0502020204030204" pitchFamily="34" charset="0"/>
              </a:rPr>
              <a:t>It should help you get a better understanding of how to facilitate and make reasonable adjustments in Scouts, in a way that’s constructive and effective.</a:t>
            </a:r>
          </a:p>
          <a:p>
            <a:pPr>
              <a:spcAft>
                <a:spcPts val="0"/>
              </a:spcAft>
            </a:pPr>
            <a:endParaRPr lang="en-GB" sz="3600" dirty="0">
              <a:solidFill>
                <a:schemeClr val="bg1"/>
              </a:solidFill>
              <a:latin typeface="Nunito Sans" panose="00000500000000000000" pitchFamily="2" charset="0"/>
              <a:ea typeface="Calibri" panose="020F0502020204030204" pitchFamily="34" charset="0"/>
            </a:endParaRPr>
          </a:p>
          <a:p>
            <a:pPr>
              <a:spcAft>
                <a:spcPts val="0"/>
              </a:spcAft>
            </a:pPr>
            <a:r>
              <a:rPr lang="en-GB" sz="3600" dirty="0">
                <a:solidFill>
                  <a:schemeClr val="bg1"/>
                </a:solidFill>
                <a:latin typeface="Nunito Sans" panose="00000500000000000000" pitchFamily="2" charset="0"/>
                <a:ea typeface="Calibri" panose="020F0502020204030204" pitchFamily="34" charset="0"/>
              </a:rPr>
              <a:t>You should have already completed Module 7 – Scouting for All.</a:t>
            </a:r>
          </a:p>
        </p:txBody>
      </p:sp>
    </p:spTree>
    <p:extLst>
      <p:ext uri="{BB962C8B-B14F-4D97-AF65-F5344CB8AC3E}">
        <p14:creationId xmlns:p14="http://schemas.microsoft.com/office/powerpoint/2010/main" val="1908924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Thank you</a:t>
            </a:r>
          </a:p>
        </p:txBody>
      </p:sp>
    </p:spTree>
    <p:extLst>
      <p:ext uri="{BB962C8B-B14F-4D97-AF65-F5344CB8AC3E}">
        <p14:creationId xmlns:p14="http://schemas.microsoft.com/office/powerpoint/2010/main" val="300263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189" y="720566"/>
            <a:ext cx="10585622" cy="2646878"/>
          </a:xfrm>
          <a:prstGeom prst="rect">
            <a:avLst/>
          </a:prstGeom>
        </p:spPr>
        <p:txBody>
          <a:bodyPr wrap="square">
            <a:spAutoFit/>
          </a:bodyPr>
          <a:lstStyle/>
          <a:p>
            <a:pPr>
              <a:spcAft>
                <a:spcPts val="0"/>
              </a:spcAft>
            </a:pPr>
            <a:endParaRPr lang="en-GB" sz="2200" dirty="0">
              <a:solidFill>
                <a:schemeClr val="bg1"/>
              </a:solidFill>
              <a:latin typeface="Nunito Sans Black" panose="00000A00000000000000" pitchFamily="2" charset="0"/>
              <a:ea typeface="Calibri" panose="020F0502020204030204" pitchFamily="34" charset="0"/>
            </a:endParaRPr>
          </a:p>
          <a:p>
            <a:pPr>
              <a:spcAft>
                <a:spcPts val="0"/>
              </a:spcAft>
            </a:pPr>
            <a:r>
              <a:rPr lang="en-GB" sz="3600" dirty="0">
                <a:solidFill>
                  <a:schemeClr val="bg1"/>
                </a:solidFill>
                <a:latin typeface="Nunito Sans" panose="00000500000000000000" pitchFamily="2" charset="0"/>
                <a:ea typeface="Calibri" panose="020F0502020204030204" pitchFamily="34" charset="0"/>
              </a:rPr>
              <a:t>This is a space for respectful discussion and it’s perfectly acceptable and safe to ask questions about any terms or concepts you do not understand.</a:t>
            </a:r>
          </a:p>
        </p:txBody>
      </p:sp>
    </p:spTree>
    <p:extLst>
      <p:ext uri="{BB962C8B-B14F-4D97-AF65-F5344CB8AC3E}">
        <p14:creationId xmlns:p14="http://schemas.microsoft.com/office/powerpoint/2010/main" val="345573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978" y="0"/>
            <a:ext cx="10585622" cy="6463308"/>
          </a:xfrm>
          <a:prstGeom prst="rect">
            <a:avLst/>
          </a:prstGeom>
        </p:spPr>
        <p:txBody>
          <a:bodyPr wrap="square">
            <a:spAutoFit/>
          </a:bodyPr>
          <a:lstStyle/>
          <a:p>
            <a:pPr>
              <a:spcAft>
                <a:spcPts val="0"/>
              </a:spcAft>
            </a:pPr>
            <a:r>
              <a:rPr lang="en-GB" sz="3600" dirty="0">
                <a:solidFill>
                  <a:schemeClr val="bg1"/>
                </a:solidFill>
                <a:latin typeface="Nunito Sans Black" panose="00000A00000000000000" pitchFamily="2" charset="0"/>
                <a:ea typeface="Calibri" panose="020F0502020204030204" pitchFamily="34" charset="0"/>
              </a:rPr>
              <a:t>Module Objectives</a:t>
            </a:r>
          </a:p>
          <a:p>
            <a:pPr>
              <a:spcAft>
                <a:spcPts val="0"/>
              </a:spcAft>
            </a:pPr>
            <a:endParaRPr lang="en-GB" sz="1400" dirty="0">
              <a:solidFill>
                <a:schemeClr val="bg1"/>
              </a:solidFill>
              <a:latin typeface="Nunito Sans Black" panose="00000A00000000000000" pitchFamily="2" charset="0"/>
              <a:ea typeface="Calibri" panose="020F0502020204030204" pitchFamily="34" charset="0"/>
            </a:endParaRPr>
          </a:p>
          <a:p>
            <a:pPr>
              <a:spcAft>
                <a:spcPts val="0"/>
              </a:spcAft>
            </a:pPr>
            <a:r>
              <a:rPr lang="en-GB" sz="2000" dirty="0">
                <a:solidFill>
                  <a:schemeClr val="bg1"/>
                </a:solidFill>
                <a:latin typeface="Nunito Sans" panose="00000500000000000000" pitchFamily="2" charset="0"/>
                <a:ea typeface="Calibri" panose="020F0502020204030204" pitchFamily="34" charset="0"/>
              </a:rPr>
              <a:t>By the end of this module learners should be able to:</a:t>
            </a:r>
            <a:endParaRPr lang="en-GB" sz="2400" dirty="0">
              <a:solidFill>
                <a:schemeClr val="bg1"/>
              </a:solidFill>
              <a:latin typeface="Nunito Sans" panose="00000500000000000000" pitchFamily="2" charset="0"/>
              <a:ea typeface="Calibri" panose="020F0502020204030204" pitchFamily="34" charset="0"/>
            </a:endParaRPr>
          </a:p>
          <a:p>
            <a:pPr algn="l"/>
            <a:r>
              <a:rPr lang="en-GB" sz="2800" b="1" dirty="0">
                <a:solidFill>
                  <a:schemeClr val="bg1"/>
                </a:solidFill>
                <a:latin typeface="Nunito Sans" panose="00000500000000000000" pitchFamily="2" charset="0"/>
              </a:rPr>
              <a:t>1. </a:t>
            </a:r>
            <a:r>
              <a:rPr lang="en-GB" sz="2800" b="0" i="0" dirty="0">
                <a:solidFill>
                  <a:schemeClr val="bg1"/>
                </a:solidFill>
                <a:effectLst/>
                <a:latin typeface="Nunito Sans" panose="00000500000000000000" pitchFamily="2" charset="0"/>
              </a:rPr>
              <a:t>Understand UK legal framework and what’s meant by the term disability.</a:t>
            </a:r>
          </a:p>
          <a:p>
            <a:pPr algn="l"/>
            <a:r>
              <a:rPr lang="en-GB" sz="2800" b="1" i="0" dirty="0">
                <a:solidFill>
                  <a:schemeClr val="bg1"/>
                </a:solidFill>
                <a:effectLst/>
                <a:latin typeface="Nunito Sans" panose="00000500000000000000" pitchFamily="2" charset="0"/>
              </a:rPr>
              <a:t>2. </a:t>
            </a:r>
            <a:r>
              <a:rPr lang="en-GB" sz="2800" b="0" i="0" dirty="0">
                <a:solidFill>
                  <a:schemeClr val="bg1"/>
                </a:solidFill>
                <a:effectLst/>
                <a:latin typeface="Nunito Sans" panose="00000500000000000000" pitchFamily="2" charset="0"/>
              </a:rPr>
              <a:t>Understand and work towards the social model of disability</a:t>
            </a:r>
          </a:p>
          <a:p>
            <a:pPr algn="l"/>
            <a:r>
              <a:rPr lang="en-GB" sz="2800" b="1" i="0" dirty="0">
                <a:solidFill>
                  <a:schemeClr val="bg1"/>
                </a:solidFill>
                <a:effectLst/>
                <a:latin typeface="Nunito Sans" panose="00000500000000000000" pitchFamily="2" charset="0"/>
              </a:rPr>
              <a:t>3. </a:t>
            </a:r>
            <a:r>
              <a:rPr lang="en-GB" sz="2800" b="0" i="0" dirty="0">
                <a:solidFill>
                  <a:schemeClr val="bg1"/>
                </a:solidFill>
                <a:effectLst/>
                <a:latin typeface="Nunito Sans" panose="00000500000000000000" pitchFamily="2" charset="0"/>
              </a:rPr>
              <a:t>Identify and make changes to Scouts in context for individuals</a:t>
            </a:r>
          </a:p>
          <a:p>
            <a:pPr algn="l"/>
            <a:r>
              <a:rPr lang="en-GB" sz="2800" b="1" i="0" dirty="0">
                <a:solidFill>
                  <a:schemeClr val="bg1"/>
                </a:solidFill>
                <a:effectLst/>
                <a:latin typeface="Nunito Sans" panose="00000500000000000000" pitchFamily="2" charset="0"/>
              </a:rPr>
              <a:t>4. </a:t>
            </a:r>
            <a:r>
              <a:rPr lang="en-GB" sz="2800" b="0" i="0" dirty="0">
                <a:solidFill>
                  <a:schemeClr val="bg1"/>
                </a:solidFill>
                <a:effectLst/>
                <a:latin typeface="Nunito Sans" panose="00000500000000000000" pitchFamily="2" charset="0"/>
              </a:rPr>
              <a:t>Facilitate and make reasonable adjustments to Scouts in a way that’s constructive and effective</a:t>
            </a:r>
          </a:p>
          <a:p>
            <a:pPr algn="l"/>
            <a:r>
              <a:rPr lang="en-GB" sz="2800" b="1" i="0" dirty="0">
                <a:solidFill>
                  <a:schemeClr val="bg1"/>
                </a:solidFill>
                <a:effectLst/>
                <a:latin typeface="Nunito Sans" panose="00000500000000000000" pitchFamily="2" charset="0"/>
              </a:rPr>
              <a:t>5. </a:t>
            </a:r>
            <a:r>
              <a:rPr lang="en-GB" sz="2800" b="0" i="0" dirty="0">
                <a:solidFill>
                  <a:schemeClr val="bg1"/>
                </a:solidFill>
                <a:effectLst/>
                <a:latin typeface="Nunito Sans" panose="00000500000000000000" pitchFamily="2" charset="0"/>
              </a:rPr>
              <a:t>View adjustments as conversations which are positive and enabling</a:t>
            </a:r>
          </a:p>
          <a:p>
            <a:pPr algn="l"/>
            <a:r>
              <a:rPr lang="en-GB" sz="2800" b="1" i="0" dirty="0">
                <a:solidFill>
                  <a:schemeClr val="bg1"/>
                </a:solidFill>
                <a:effectLst/>
                <a:latin typeface="Nunito Sans" panose="00000500000000000000" pitchFamily="2" charset="0"/>
              </a:rPr>
              <a:t>6. </a:t>
            </a:r>
            <a:r>
              <a:rPr lang="en-GB" sz="2800" b="0" i="0" dirty="0">
                <a:solidFill>
                  <a:schemeClr val="bg1"/>
                </a:solidFill>
                <a:effectLst/>
                <a:latin typeface="Nunito Sans" panose="00000500000000000000" pitchFamily="2" charset="0"/>
              </a:rPr>
              <a:t>Identify and make positive adjustments for autistic young people and adults</a:t>
            </a:r>
          </a:p>
          <a:p>
            <a:pPr algn="l"/>
            <a:r>
              <a:rPr lang="en-GB" sz="2800" b="1" i="0" dirty="0">
                <a:solidFill>
                  <a:schemeClr val="bg1"/>
                </a:solidFill>
                <a:effectLst/>
                <a:latin typeface="Nunito Sans" panose="00000500000000000000" pitchFamily="2" charset="0"/>
              </a:rPr>
              <a:t>7. </a:t>
            </a:r>
            <a:r>
              <a:rPr lang="en-GB" sz="2800" b="0" i="0" dirty="0">
                <a:solidFill>
                  <a:schemeClr val="bg1"/>
                </a:solidFill>
                <a:effectLst/>
                <a:latin typeface="Nunito Sans" panose="00000500000000000000" pitchFamily="2" charset="0"/>
              </a:rPr>
              <a:t>Understand where to access further help and support</a:t>
            </a:r>
          </a:p>
          <a:p>
            <a:pPr>
              <a:spcAft>
                <a:spcPts val="0"/>
              </a:spcAft>
            </a:pPr>
            <a:endParaRPr lang="en-GB" sz="3600" dirty="0">
              <a:solidFill>
                <a:schemeClr val="bg1"/>
              </a:solidFill>
              <a:latin typeface="Nunito Sans Black" panose="00000A00000000000000" pitchFamily="2" charset="0"/>
              <a:ea typeface="Calibri" panose="020F0502020204030204" pitchFamily="34" charset="0"/>
            </a:endParaRPr>
          </a:p>
        </p:txBody>
      </p:sp>
    </p:spTree>
    <p:extLst>
      <p:ext uri="{BB962C8B-B14F-4D97-AF65-F5344CB8AC3E}">
        <p14:creationId xmlns:p14="http://schemas.microsoft.com/office/powerpoint/2010/main" val="256928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691978" y="997399"/>
            <a:ext cx="10966622" cy="1515800"/>
          </a:xfrm>
          <a:prstGeom prst="rect">
            <a:avLst/>
          </a:prstGeom>
        </p:spPr>
        <p:txBody>
          <a:bodyPr wrap="square">
            <a:spAutoFit/>
          </a:bodyPr>
          <a:lstStyle/>
          <a:p>
            <a:pPr>
              <a:spcAft>
                <a:spcPts val="0"/>
              </a:spcAft>
            </a:pPr>
            <a:r>
              <a:rPr lang="en-GB" sz="5250" dirty="0">
                <a:solidFill>
                  <a:schemeClr val="bg1"/>
                </a:solidFill>
                <a:latin typeface="+mj-lt"/>
                <a:ea typeface="Calibri" panose="020F0502020204030204" pitchFamily="34" charset="0"/>
              </a:rPr>
              <a:t>Session 1 – Introduction</a:t>
            </a:r>
          </a:p>
          <a:p>
            <a:pPr>
              <a:spcAft>
                <a:spcPts val="0"/>
              </a:spcAft>
            </a:pPr>
            <a:r>
              <a:rPr lang="en-GB" sz="4000" dirty="0">
                <a:solidFill>
                  <a:schemeClr val="bg1"/>
                </a:solidFill>
                <a:latin typeface="Nunito Sans Black" panose="00000A00000000000000" pitchFamily="2" charset="0"/>
                <a:ea typeface="Calibri" panose="020F0502020204030204" pitchFamily="34" charset="0"/>
              </a:rPr>
              <a:t> </a:t>
            </a:r>
            <a:endParaRPr lang="en-GB" sz="4000" dirty="0">
              <a:solidFill>
                <a:schemeClr val="bg1"/>
              </a:solidFill>
              <a:effectLst/>
              <a:latin typeface="Nunito Sans Black" panose="00000A00000000000000" pitchFamily="2" charset="0"/>
              <a:ea typeface="Calibri" panose="020F0502020204030204" pitchFamily="34" charset="0"/>
            </a:endParaRPr>
          </a:p>
        </p:txBody>
      </p:sp>
    </p:spTree>
    <p:extLst>
      <p:ext uri="{BB962C8B-B14F-4D97-AF65-F5344CB8AC3E}">
        <p14:creationId xmlns:p14="http://schemas.microsoft.com/office/powerpoint/2010/main" val="64278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5556" r="5556"/>
          <a:stretch/>
        </p:blipFill>
        <p:spPr>
          <a:xfrm>
            <a:off x="6934200" y="964800"/>
            <a:ext cx="5257800" cy="5915025"/>
          </a:xfrm>
        </p:spPr>
      </p:pic>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- 36</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345675" y="646413"/>
            <a:ext cx="6842525" cy="1372887"/>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4000" dirty="0"/>
              <a:t>Why is it important that we make adjustments to Scouts?</a:t>
            </a:r>
          </a:p>
          <a:p>
            <a:pPr marL="10800" indent="0">
              <a:lnSpc>
                <a:spcPct val="100000"/>
              </a:lnSpc>
              <a:buNone/>
            </a:pPr>
            <a:endParaRPr lang="en-GB" sz="3200" dirty="0"/>
          </a:p>
          <a:p>
            <a:pPr marL="10800" indent="0">
              <a:buNone/>
            </a:pPr>
            <a:endParaRPr lang="en-GB" dirty="0"/>
          </a:p>
          <a:p>
            <a:pPr marL="10800" indent="0">
              <a:lnSpc>
                <a:spcPct val="100000"/>
              </a:lnSpc>
              <a:buNone/>
            </a:pPr>
            <a:r>
              <a:rPr lang="en-GB" sz="4000" dirty="0"/>
              <a:t>Scouts is an </a:t>
            </a:r>
            <a:r>
              <a:rPr lang="en-GB" sz="4000" dirty="0" err="1"/>
              <a:t>incusive</a:t>
            </a:r>
            <a:r>
              <a:rPr lang="en-GB" sz="4000" dirty="0"/>
              <a:t>, values-based movement and membership is open to all those who share our fundamental values.</a:t>
            </a: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0399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p:txBody>
          <a:bodyPr/>
          <a:lstStyle/>
          <a:p>
            <a:r>
              <a:rPr lang="en-GB" dirty="0"/>
              <a:t>Making Reasonable Adjustments (36)</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345675" y="646413"/>
            <a:ext cx="6842525" cy="1372887"/>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4000" dirty="0"/>
              <a:t>The Legal Framework</a:t>
            </a:r>
            <a:endParaRPr lang="en-GB" sz="3200"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sp>
        <p:nvSpPr>
          <p:cNvPr id="2" name="TextBox 1">
            <a:extLst>
              <a:ext uri="{FF2B5EF4-FFF2-40B4-BE49-F238E27FC236}">
                <a16:creationId xmlns:a16="http://schemas.microsoft.com/office/drawing/2014/main" id="{1E126B96-152E-44E9-BD95-3276E4624139}"/>
              </a:ext>
            </a:extLst>
          </p:cNvPr>
          <p:cNvSpPr txBox="1"/>
          <p:nvPr/>
        </p:nvSpPr>
        <p:spPr>
          <a:xfrm>
            <a:off x="345675" y="2571750"/>
            <a:ext cx="6264675" cy="2308324"/>
          </a:xfrm>
          <a:prstGeom prst="rect">
            <a:avLst/>
          </a:prstGeom>
          <a:noFill/>
        </p:spPr>
        <p:txBody>
          <a:bodyPr wrap="square" rtlCol="0">
            <a:spAutoFit/>
          </a:bodyPr>
          <a:lstStyle/>
          <a:p>
            <a:pPr marL="342900" indent="-342900">
              <a:buFontTx/>
              <a:buChar char="-"/>
            </a:pPr>
            <a:r>
              <a:rPr lang="en-GB" sz="2400" dirty="0">
                <a:solidFill>
                  <a:srgbClr val="7414DC"/>
                </a:solidFill>
              </a:rPr>
              <a:t>UK Equalities Act 2010</a:t>
            </a:r>
          </a:p>
          <a:p>
            <a:pPr marL="342900" indent="-342900">
              <a:buFontTx/>
              <a:buChar char="-"/>
            </a:pPr>
            <a:r>
              <a:rPr lang="en-GB" sz="2400" dirty="0">
                <a:solidFill>
                  <a:srgbClr val="7414DC"/>
                </a:solidFill>
              </a:rPr>
              <a:t>Gender Recognition Act 2004 / 2019</a:t>
            </a:r>
          </a:p>
          <a:p>
            <a:pPr marL="342900" indent="-342900">
              <a:buFontTx/>
              <a:buChar char="-"/>
            </a:pPr>
            <a:r>
              <a:rPr lang="en-GB" sz="2400" dirty="0">
                <a:solidFill>
                  <a:srgbClr val="7414DC"/>
                </a:solidFill>
              </a:rPr>
              <a:t>UN Convention on the Rights of Persons with Disabilities</a:t>
            </a:r>
          </a:p>
          <a:p>
            <a:pPr marL="342900" indent="-342900">
              <a:buFontTx/>
              <a:buChar char="-"/>
            </a:pPr>
            <a:r>
              <a:rPr lang="en-GB" sz="2400" dirty="0">
                <a:solidFill>
                  <a:srgbClr val="7414DC"/>
                </a:solidFill>
              </a:rPr>
              <a:t>European Convention on Human Rights</a:t>
            </a:r>
          </a:p>
          <a:p>
            <a:pPr marL="342900" indent="-342900">
              <a:buFontTx/>
              <a:buChar char="-"/>
            </a:pPr>
            <a:r>
              <a:rPr lang="en-GB" sz="2400" dirty="0">
                <a:solidFill>
                  <a:srgbClr val="7414DC"/>
                </a:solidFill>
              </a:rPr>
              <a:t>UK Scout Association Policies</a:t>
            </a:r>
          </a:p>
        </p:txBody>
      </p:sp>
      <p:pic>
        <p:nvPicPr>
          <p:cNvPr id="4" name="Picture 3" descr="A picture containing person, outdoor, sport, dancer&#10;&#10;Description automatically generated">
            <a:extLst>
              <a:ext uri="{FF2B5EF4-FFF2-40B4-BE49-F238E27FC236}">
                <a16:creationId xmlns:a16="http://schemas.microsoft.com/office/drawing/2014/main" id="{CD2515F9-849D-48B1-9FF2-311D749C0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8201" y="3192797"/>
            <a:ext cx="4886938" cy="3665203"/>
          </a:xfrm>
          <a:prstGeom prst="rect">
            <a:avLst/>
          </a:prstGeom>
        </p:spPr>
      </p:pic>
    </p:spTree>
    <p:extLst>
      <p:ext uri="{BB962C8B-B14F-4D97-AF65-F5344CB8AC3E}">
        <p14:creationId xmlns:p14="http://schemas.microsoft.com/office/powerpoint/2010/main" val="412161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96475" y="326552"/>
            <a:ext cx="5750325" cy="207749"/>
          </a:xfrm>
        </p:spPr>
        <p:txBody>
          <a:bodyPr/>
          <a:lstStyle/>
          <a:p>
            <a:r>
              <a:rPr lang="en-GB" dirty="0"/>
              <a:t>Making Reasonable Adjustments (36)</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86713" y="860853"/>
            <a:ext cx="8087125" cy="4502943"/>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lnSpc>
                <a:spcPct val="100000"/>
              </a:lnSpc>
              <a:buFont typeface="Arial" panose="020B0604020202020204" pitchFamily="34" charset="0"/>
              <a:buNone/>
            </a:pPr>
            <a:r>
              <a:rPr lang="en-GB" sz="4000" dirty="0"/>
              <a:t>Some terminology to learn</a:t>
            </a:r>
          </a:p>
          <a:p>
            <a:pPr marL="10800" indent="0">
              <a:buNone/>
            </a:pPr>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53E05BAB-14F8-4A76-BF0F-A536377692F0}"/>
              </a:ext>
            </a:extLst>
          </p:cNvPr>
          <p:cNvSpPr txBox="1"/>
          <p:nvPr/>
        </p:nvSpPr>
        <p:spPr>
          <a:xfrm>
            <a:off x="345675" y="2571750"/>
            <a:ext cx="6264675" cy="3416320"/>
          </a:xfrm>
          <a:prstGeom prst="rect">
            <a:avLst/>
          </a:prstGeom>
          <a:noFill/>
        </p:spPr>
        <p:txBody>
          <a:bodyPr wrap="square" rtlCol="0">
            <a:spAutoFit/>
          </a:bodyPr>
          <a:lstStyle/>
          <a:p>
            <a:pPr marL="342900" indent="-342900">
              <a:buFontTx/>
              <a:buChar char="-"/>
            </a:pPr>
            <a:r>
              <a:rPr lang="en-GB" sz="2400" dirty="0">
                <a:solidFill>
                  <a:srgbClr val="7414DC"/>
                </a:solidFill>
              </a:rPr>
              <a:t>Disability</a:t>
            </a:r>
          </a:p>
          <a:p>
            <a:pPr marL="342900" indent="-342900">
              <a:buFontTx/>
              <a:buChar char="-"/>
            </a:pPr>
            <a:r>
              <a:rPr lang="en-GB" sz="2400" dirty="0">
                <a:solidFill>
                  <a:srgbClr val="7414DC"/>
                </a:solidFill>
              </a:rPr>
              <a:t>Substantial and Long-term</a:t>
            </a:r>
          </a:p>
          <a:p>
            <a:pPr marL="342900" indent="-342900">
              <a:buFontTx/>
              <a:buChar char="-"/>
            </a:pPr>
            <a:r>
              <a:rPr lang="en-GB" sz="2400" dirty="0">
                <a:solidFill>
                  <a:srgbClr val="7414DC"/>
                </a:solidFill>
              </a:rPr>
              <a:t>Progressive</a:t>
            </a:r>
          </a:p>
          <a:p>
            <a:pPr marL="342900" indent="-342900">
              <a:buFontTx/>
              <a:buChar char="-"/>
            </a:pPr>
            <a:r>
              <a:rPr lang="en-GB" sz="2400" dirty="0">
                <a:solidFill>
                  <a:srgbClr val="7414DC"/>
                </a:solidFill>
              </a:rPr>
              <a:t>Models of disability (how we have conversations)</a:t>
            </a:r>
          </a:p>
          <a:p>
            <a:pPr marL="685800" lvl="1" indent="-342900">
              <a:buFontTx/>
              <a:buChar char="-"/>
            </a:pPr>
            <a:r>
              <a:rPr lang="en-GB" sz="2400" dirty="0">
                <a:solidFill>
                  <a:srgbClr val="7414DC"/>
                </a:solidFill>
              </a:rPr>
              <a:t>Social model</a:t>
            </a:r>
          </a:p>
          <a:p>
            <a:pPr marL="685800" lvl="1" indent="-342900">
              <a:buFontTx/>
              <a:buChar char="-"/>
            </a:pPr>
            <a:r>
              <a:rPr lang="en-GB" sz="2400" dirty="0">
                <a:solidFill>
                  <a:srgbClr val="7414DC"/>
                </a:solidFill>
              </a:rPr>
              <a:t>Administrative model</a:t>
            </a:r>
          </a:p>
          <a:p>
            <a:pPr marL="685800" lvl="1" indent="-342900">
              <a:buFontTx/>
              <a:buChar char="-"/>
            </a:pPr>
            <a:r>
              <a:rPr lang="en-GB" sz="2400" dirty="0">
                <a:solidFill>
                  <a:srgbClr val="7414DC"/>
                </a:solidFill>
              </a:rPr>
              <a:t>Charitable model</a:t>
            </a:r>
          </a:p>
          <a:p>
            <a:pPr marL="685800" lvl="1" indent="-342900">
              <a:buFontTx/>
              <a:buChar char="-"/>
            </a:pPr>
            <a:r>
              <a:rPr lang="en-GB" sz="2400" dirty="0">
                <a:solidFill>
                  <a:srgbClr val="7414DC"/>
                </a:solidFill>
              </a:rPr>
              <a:t>Medical model</a:t>
            </a:r>
          </a:p>
        </p:txBody>
      </p:sp>
      <p:pic>
        <p:nvPicPr>
          <p:cNvPr id="4" name="Picture 3" descr="A group of people sitting on the ground&#10;&#10;Description automatically generated with low confidence">
            <a:extLst>
              <a:ext uri="{FF2B5EF4-FFF2-40B4-BE49-F238E27FC236}">
                <a16:creationId xmlns:a16="http://schemas.microsoft.com/office/drawing/2014/main" id="{645B86D2-AF02-468C-AD83-6D205ED41F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133600"/>
            <a:ext cx="6299200" cy="4724400"/>
          </a:xfrm>
          <a:prstGeom prst="rect">
            <a:avLst/>
          </a:prstGeom>
        </p:spPr>
      </p:pic>
    </p:spTree>
    <p:extLst>
      <p:ext uri="{BB962C8B-B14F-4D97-AF65-F5344CB8AC3E}">
        <p14:creationId xmlns:p14="http://schemas.microsoft.com/office/powerpoint/2010/main" val="3824195821"/>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scouts-powerpoint-template-small-file (8)</Template>
  <TotalTime>4444</TotalTime>
  <Words>3657</Words>
  <Application>Microsoft Office PowerPoint</Application>
  <PresentationFormat>Widescreen</PresentationFormat>
  <Paragraphs>408</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Nunito Sans Black</vt:lpstr>
      <vt:lpstr>Nunito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Making Reasonable Adjustments - 36</vt:lpstr>
      <vt:lpstr>Making Reasonable Adjustments (36)</vt:lpstr>
      <vt:lpstr>Making Reasonable Adjustments (36)</vt:lpstr>
      <vt:lpstr>PowerPoint Presentation</vt:lpstr>
      <vt:lpstr>Making Reasonable Adjustments (36)</vt:lpstr>
      <vt:lpstr>Making Reasonable Adjustments (36)</vt:lpstr>
      <vt:lpstr>Making Reasonable Adjustments (36)</vt:lpstr>
      <vt:lpstr>Making Reasonable Adjustments (36)</vt:lpstr>
      <vt:lpstr>Making Reasonable Adjustments</vt:lpstr>
      <vt:lpstr>Making Reasonable Adjustments</vt:lpstr>
      <vt:lpstr>Making Reasonable Adjustments (36)</vt:lpstr>
      <vt:lpstr>Making Reasonable Adjustments (36)</vt:lpstr>
      <vt:lpstr>PowerPoint Presentation</vt:lpstr>
      <vt:lpstr>Making Reasonable Adjustments (36)</vt:lpstr>
      <vt:lpstr>Making Reasonable Adjustments (36)</vt:lpstr>
      <vt:lpstr>Making Reasonable Adjustments (36)</vt:lpstr>
      <vt:lpstr>Making Reasonable Adjustments (36)</vt:lpstr>
      <vt:lpstr>Making Reasonable Adjustments (36)</vt:lpstr>
      <vt:lpstr>PowerPoint Presentation</vt:lpstr>
      <vt:lpstr>Making Reasonable Adjustments (36)</vt:lpstr>
      <vt:lpstr>Making Reasonable Adjustments (36)</vt:lpstr>
      <vt:lpstr>Making Reasonable Adjustments (36)</vt:lpstr>
      <vt:lpstr>Making Reasonable Adjustments (36)</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James</dc:creator>
  <cp:lastModifiedBy>Melanie Brammer</cp:lastModifiedBy>
  <cp:revision>136</cp:revision>
  <cp:lastPrinted>2019-11-17T00:10:45Z</cp:lastPrinted>
  <dcterms:created xsi:type="dcterms:W3CDTF">2018-11-07T13:00:15Z</dcterms:created>
  <dcterms:modified xsi:type="dcterms:W3CDTF">2021-06-05T13:53:35Z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ies>
</file>