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710" r:id="rId3"/>
  </p:sldMasterIdLst>
  <p:notesMasterIdLst>
    <p:notesMasterId r:id="rId74"/>
  </p:notes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43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3" r:id="rId29"/>
    <p:sldId id="284" r:id="rId30"/>
    <p:sldId id="285" r:id="rId31"/>
    <p:sldId id="287" r:id="rId32"/>
    <p:sldId id="289" r:id="rId33"/>
    <p:sldId id="291" r:id="rId34"/>
    <p:sldId id="338" r:id="rId35"/>
    <p:sldId id="294" r:id="rId36"/>
    <p:sldId id="295" r:id="rId37"/>
    <p:sldId id="297" r:id="rId38"/>
    <p:sldId id="339" r:id="rId39"/>
    <p:sldId id="298" r:id="rId40"/>
    <p:sldId id="34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33" r:id="rId49"/>
    <p:sldId id="334" r:id="rId50"/>
    <p:sldId id="335" r:id="rId51"/>
    <p:sldId id="336" r:id="rId52"/>
    <p:sldId id="308" r:id="rId53"/>
    <p:sldId id="309" r:id="rId54"/>
    <p:sldId id="312" r:id="rId55"/>
    <p:sldId id="313" r:id="rId56"/>
    <p:sldId id="314" r:id="rId57"/>
    <p:sldId id="317" r:id="rId58"/>
    <p:sldId id="318" r:id="rId59"/>
    <p:sldId id="320" r:id="rId60"/>
    <p:sldId id="321" r:id="rId61"/>
    <p:sldId id="322" r:id="rId62"/>
    <p:sldId id="324" r:id="rId63"/>
    <p:sldId id="325" r:id="rId64"/>
    <p:sldId id="326" r:id="rId65"/>
    <p:sldId id="329" r:id="rId66"/>
    <p:sldId id="327" r:id="rId67"/>
    <p:sldId id="332" r:id="rId68"/>
    <p:sldId id="344" r:id="rId69"/>
    <p:sldId id="330" r:id="rId70"/>
    <p:sldId id="337" r:id="rId71"/>
    <p:sldId id="345" r:id="rId72"/>
    <p:sldId id="331" r:id="rId73"/>
  </p:sldIdLst>
  <p:sldSz cx="12192000" cy="6858000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  <p:embeddedFont>
      <p:font typeface="Nunito Sans" pitchFamily="2" charset="77"/>
      <p:regular r:id="rId81"/>
      <p:bold r:id="rId82"/>
      <p:italic r:id="rId83"/>
      <p:boldItalic r:id="rId84"/>
    </p:embeddedFont>
    <p:embeddedFont>
      <p:font typeface="Nunito Sans Black" pitchFamily="2" charset="77"/>
      <p:bold r:id="rId85"/>
      <p:italic r:id="rId86"/>
      <p:boldItalic r:id="rId87"/>
    </p:embeddedFont>
    <p:embeddedFont>
      <p:font typeface="Nunito Sans ExtraBold" pitchFamily="2" charset="7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1" roundtripDataSignature="AMtx7mhwMpvpuX5+r6eR3lN0yYh2eug3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7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816101-B3F6-4AF8-9449-376781D6CC92}">
  <a:tblStyle styleId="{41816101-B3F6-4AF8-9449-376781D6CC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7513" autoAdjust="0"/>
  </p:normalViewPr>
  <p:slideViewPr>
    <p:cSldViewPr snapToGrid="0" snapToObjects="1">
      <p:cViewPr varScale="1">
        <p:scale>
          <a:sx n="63" d="100"/>
          <a:sy n="63" d="100"/>
        </p:scale>
        <p:origin x="81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90" Type="http://schemas.openxmlformats.org/officeDocument/2006/relationships/font" Target="fonts/font16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101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2.fntdata"/><Relationship Id="rId104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13.fntdata"/><Relationship Id="rId61" Type="http://schemas.openxmlformats.org/officeDocument/2006/relationships/slide" Target="slides/slide58.xml"/><Relationship Id="rId82" Type="http://schemas.openxmlformats.org/officeDocument/2006/relationships/font" Target="fonts/font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font" Target="fonts/font3.fntdata"/><Relationship Id="rId10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zoom.us/hc/en-us/articles/206476313-Managing-Breakout-Rooms" TargetMode="External"/><Relationship Id="rId3" Type="http://schemas.openxmlformats.org/officeDocument/2006/relationships/hyperlink" Target="mailto:first.aid@hampshirescouts.org.uk" TargetMode="External"/><Relationship Id="rId7" Type="http://schemas.openxmlformats.org/officeDocument/2006/relationships/hyperlink" Target="https://www.youtube.com/watch?v=DMfsilBhW7A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upport.zoom.com/hc/en/article?id=zm_kb&amp;sysparm_article=KB0066150" TargetMode="External"/><Relationship Id="rId5" Type="http://schemas.openxmlformats.org/officeDocument/2006/relationships/hyperlink" Target="https://support.microsoft.com/en-gb/office/create-a-poll-in-microsoft-teams-free-3162720d-dfee-4ce2-ae65-4dbbbb6a7827" TargetMode="External"/><Relationship Id="rId4" Type="http://schemas.openxmlformats.org/officeDocument/2006/relationships/hyperlink" Target="https://hampshire-scouts.thinkific.com/courses/firstresponse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Prior to course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All participants to complete e-learning. You should ask students to supply a copy of certificate or contact Hampshire Scouts to be able to check e-learning system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highlight>
                  <a:srgbClr val="FAFAFA"/>
                </a:highlight>
                <a:latin typeface="Nunito Sans" pitchFamily="2" charset="77"/>
                <a:hlinkClick r:id="rId3"/>
              </a:rPr>
              <a:t>first.aid@hampshirescouts.org.uk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.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sng" strike="noStrike" dirty="0">
                <a:solidFill>
                  <a:srgbClr val="00B8B8"/>
                </a:solidFill>
                <a:effectLst/>
                <a:latin typeface="Nunito Sans" pitchFamily="2" charset="77"/>
                <a:hlinkClick r:id="rId4"/>
              </a:rPr>
              <a:t>https://hampshire-</a:t>
            </a:r>
            <a:r>
              <a:rPr lang="en-GB" sz="1800" b="0" i="0" u="sng" strike="noStrike" dirty="0" err="1">
                <a:solidFill>
                  <a:srgbClr val="00B8B8"/>
                </a:solidFill>
                <a:effectLst/>
                <a:latin typeface="Nunito Sans" pitchFamily="2" charset="77"/>
                <a:hlinkClick r:id="rId4"/>
              </a:rPr>
              <a:t>scouts.thinkific.com</a:t>
            </a:r>
            <a:r>
              <a:rPr lang="en-GB" sz="1800" b="0" i="0" u="sng" strike="noStrike" dirty="0">
                <a:solidFill>
                  <a:srgbClr val="00B8B8"/>
                </a:solidFill>
                <a:effectLst/>
                <a:latin typeface="Nunito Sans" pitchFamily="2" charset="77"/>
                <a:hlinkClick r:id="rId4"/>
              </a:rPr>
              <a:t>/courses/</a:t>
            </a:r>
            <a:r>
              <a:rPr lang="en-GB" sz="1800" b="0" i="0" u="sng" strike="noStrike" dirty="0" err="1">
                <a:solidFill>
                  <a:srgbClr val="00B8B8"/>
                </a:solidFill>
                <a:effectLst/>
                <a:latin typeface="Nunito Sans" pitchFamily="2" charset="77"/>
                <a:hlinkClick r:id="rId4"/>
              </a:rPr>
              <a:t>firstresponse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Nunito Sans" pitchFamily="2" charset="77"/>
              </a:rPr>
              <a:t>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Set up</a:t>
            </a:r>
            <a:endParaRPr lang="en-GB" dirty="0">
              <a:effectLst/>
            </a:endParaRPr>
          </a:p>
          <a:p>
            <a:pPr rtl="0" fontAlgn="base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- ensure you have the latest version and at least two tutors have access in case of technical issues.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Polls -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Create a poll on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highlight>
                  <a:srgbClr val="FAFAFA"/>
                </a:highlight>
                <a:latin typeface="Nunito Sans" pitchFamily="2" charset="77"/>
                <a:hlinkClick r:id="rId5"/>
              </a:rPr>
              <a:t>Teams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 or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highlight>
                  <a:srgbClr val="FAFAFA"/>
                </a:highlight>
                <a:latin typeface="Nunito Sans" pitchFamily="2" charset="77"/>
                <a:hlinkClick r:id="rId6"/>
              </a:rPr>
              <a:t>Zoom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 with the following options: (Quiz) Multiple Choice - A, B or C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and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(Walking debate) True, Partly True, Middle (could be true or false), Partly False &amp; False. You could also use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Menti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 or other software if you prefer.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 fontAlgn="base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Breakout rooms -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ensure you are familiar with the use of Breakout rooms in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highlight>
                  <a:srgbClr val="FAFAFA"/>
                </a:highlight>
                <a:latin typeface="Nunito Sans" pitchFamily="2" charset="77"/>
                <a:hlinkClick r:id="rId7"/>
              </a:rPr>
              <a:t>teams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 and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highlight>
                  <a:srgbClr val="FAFAFA"/>
                </a:highlight>
                <a:latin typeface="Nunito Sans" pitchFamily="2" charset="77"/>
                <a:hlinkClick r:id="rId8"/>
              </a:rPr>
              <a:t>zoom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 as this is used in the activities.</a:t>
            </a:r>
            <a:endParaRPr lang="en-GB" sz="1800" b="1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6" name="Google Shape;8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6" name="Google Shape;87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3" name="Google Shape;8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Video to show effect of CPR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Agonal breathing – wheezing / gasping</a:t>
            </a:r>
            <a:r>
              <a:rPr lang="en-GB" baseline="0" dirty="0"/>
              <a:t> sounds – start CPR</a:t>
            </a:r>
            <a:endParaRPr dirty="0"/>
          </a:p>
        </p:txBody>
      </p:sp>
      <p:sp>
        <p:nvSpPr>
          <p:cNvPr id="884" name="Google Shape;88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8" name="Google Shape;89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Remind people about key differences between adult and child</a:t>
            </a:r>
            <a:r>
              <a:rPr lang="en-GB" baseline="0" dirty="0"/>
              <a:t> CPR</a:t>
            </a:r>
            <a:endParaRPr dirty="0"/>
          </a:p>
        </p:txBody>
      </p:sp>
      <p:sp>
        <p:nvSpPr>
          <p:cNvPr id="899" name="Google Shape;89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Remind</a:t>
            </a:r>
            <a:r>
              <a:rPr lang="en-GB" baseline="0" dirty="0"/>
              <a:t> people about Chain of Survival and importance of getting an AED</a:t>
            </a:r>
            <a:endParaRPr dirty="0"/>
          </a:p>
        </p:txBody>
      </p:sp>
      <p:sp>
        <p:nvSpPr>
          <p:cNvPr id="835" name="Google Shape;83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551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5" name="Google Shape;90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6" name="Google Shape;90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2" name="Google Shape;91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Can they cough? If NO THEN 5 back blows, 5 abdominal thrusts,</a:t>
            </a:r>
            <a:r>
              <a:rPr lang="en-GB" baseline="0" dirty="0"/>
              <a:t> call 999 and repeat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If they go unconscious</a:t>
            </a:r>
            <a:r>
              <a:rPr lang="en-GB" baseline="0" dirty="0"/>
              <a:t> check DRABC and start CPR if they are not breathing normally</a:t>
            </a:r>
            <a:endParaRPr dirty="0"/>
          </a:p>
        </p:txBody>
      </p:sp>
      <p:sp>
        <p:nvSpPr>
          <p:cNvPr id="913" name="Google Shape;91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0" name="Google Shape;9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3" name="Google Shape;93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0" name="Google Shape;8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0:00 (2 mins)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Introduce tutors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Run through</a:t>
            </a:r>
            <a:r>
              <a:rPr lang="en-GB" baseline="0" dirty="0"/>
              <a:t> any things people need to know about the webinar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You can add your own code of conduct e.g. around staying on mute, cameras on in break out rooms if you like.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821" name="Google Shape;82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0" name="Google Shape;9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7" name="Google Shape;9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4" name="Google Shape;95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Tilt head forwards, pinch nose for 10 mins. Repeat – if over 30 mins seek medical aid.</a:t>
            </a:r>
            <a:endParaRPr/>
          </a:p>
        </p:txBody>
      </p:sp>
      <p:sp>
        <p:nvSpPr>
          <p:cNvPr id="955" name="Google Shape;95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1" name="Google Shape;96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8" name="Google Shape;96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2" name="Google Shape;98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3" name="Google Shape;98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4" name="Google Shape;102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0:02 (1 min)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Run through aims of the course, as described</a:t>
            </a:r>
            <a:endParaRPr dirty="0"/>
          </a:p>
        </p:txBody>
      </p:sp>
      <p:sp>
        <p:nvSpPr>
          <p:cNvPr id="828" name="Google Shape;82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8" name="Google Shape;103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9" name="Google Shape;1039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156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1" name="Google Shape;1081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4" name="Google Shape;109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4" name="Google Shape;109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answer</a:t>
            </a:r>
            <a:r>
              <a:rPr lang="en-GB" baseline="0" dirty="0"/>
              <a:t> is B – C is partially correct but would be reportable anyway due to medical assistance having been sought.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There is an online form to be completed for HQ, who will let you know if further information is required. NB calling 111 doesn’t need a form unless you are then directed to see a medical professional. </a:t>
            </a:r>
            <a:endParaRPr dirty="0"/>
          </a:p>
        </p:txBody>
      </p:sp>
      <p:sp>
        <p:nvSpPr>
          <p:cNvPr id="1095" name="Google Shape;1095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0401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1" name="Google Shape;110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1" name="Google Shape;110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111 (999 or 112 in emergency; 101 is police non-emergency; 105 is power cut/emergency line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2" name="Google Shape;1102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0417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2" name="Google Shape;1122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0:03 (2 mins)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Run</a:t>
            </a:r>
            <a:r>
              <a:rPr lang="en-GB" baseline="0" dirty="0"/>
              <a:t> through module 10A/B and add any local information on where to access local training dates</a:t>
            </a:r>
            <a:endParaRPr dirty="0"/>
          </a:p>
        </p:txBody>
      </p:sp>
      <p:sp>
        <p:nvSpPr>
          <p:cNvPr id="835" name="Google Shape;83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9" name="Google Shape;1129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Remind people to seek help</a:t>
            </a:r>
            <a:r>
              <a:rPr lang="en-GB" baseline="0" dirty="0"/>
              <a:t> if they have any serious unexplained illness of symptoms</a:t>
            </a:r>
            <a:endParaRPr dirty="0"/>
          </a:p>
        </p:txBody>
      </p:sp>
      <p:sp>
        <p:nvSpPr>
          <p:cNvPr id="1130" name="Google Shape;1130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8" name="Google Shape;113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00:50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01:15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25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Scenario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 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Split group into an even amount of break out rooms (around 6 in a group).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Odd rooms do scenario 1 &amp; even rooms scenario 2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Read out scenarios and either ask members to take a screenshot or share the PowerPoint to the break out room.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Give groups 10 mins to discuss and then choose someone to feedback, give 2 min warning.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Go through answers, you could choose a break out room to feedback on before, during and after depending on number of rooms used.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41-48</a:t>
            </a:r>
            <a:endParaRPr lang="en-GB" dirty="0">
              <a:effectLst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Zoom https://support.zoom.us/hc/en-us/articles/206476313-Managing-Breakout-Rooms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Teams https://www.youtube.com/watch?v=DMfsilBhW7A</a:t>
            </a:r>
            <a:endParaRPr dirty="0"/>
          </a:p>
        </p:txBody>
      </p:sp>
      <p:sp>
        <p:nvSpPr>
          <p:cNvPr id="1139" name="Google Shape;1139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6" name="Google Shape;11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Participants</a:t>
            </a:r>
            <a:r>
              <a:rPr lang="en-GB" baseline="0" dirty="0"/>
              <a:t> might want to screen shot or a facilitator screen share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Remind them to answer the three questions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Choose someone to feedback to whole group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On Zoom you can do a new ‘Screen share’ and share this slide with the breakout rooms</a:t>
            </a:r>
            <a:endParaRPr dirty="0"/>
          </a:p>
        </p:txBody>
      </p:sp>
      <p:sp>
        <p:nvSpPr>
          <p:cNvPr id="1147" name="Google Shape;1147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Squirrels indoor 1:6 + leader in charge  - minimum 3 leaders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Beavers to Explorers indoor – minimum 2 adults</a:t>
            </a:r>
            <a:endParaRPr dirty="0"/>
          </a:p>
        </p:txBody>
      </p:sp>
      <p:sp>
        <p:nvSpPr>
          <p:cNvPr id="1154" name="Google Shape;1154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0" name="Google Shape;1160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Squirrels outdoor 1:4 + leader in charge  - minimum 3 leaders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Beavers outdoor 1:6 + leader in charge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Cubs outdoor 1:8 + leader in charge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Scouts outdoor 1:12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Explorers outdoor minimum 2 adults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 the case of groups hiking remotely they need to have appropriate first aid training plus access to a leader holding first response. For adventurous activities this must be immediate access to a first response holder (or 16 hour course if identified in risk assessment or more than 3 hours from help). </a:t>
            </a:r>
          </a:p>
        </p:txBody>
      </p:sp>
      <p:sp>
        <p:nvSpPr>
          <p:cNvPr id="1154" name="Google Shape;1154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4033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0" name="Google Shape;1160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7907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0427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01:15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01:25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10 mins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Break (10 mins)</a:t>
            </a:r>
            <a:endParaRPr lang="en-GB" dirty="0">
              <a:effectLst/>
            </a:endParaRPr>
          </a:p>
          <a:p>
            <a:pPr rtl="0" fontAlgn="t"/>
            <a:endParaRPr lang="en-GB" dirty="0">
              <a:effectLst/>
            </a:endParaRPr>
          </a:p>
        </p:txBody>
      </p:sp>
      <p:sp>
        <p:nvSpPr>
          <p:cNvPr id="1168" name="Google Shape;1168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6085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00:05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00:50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45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Quiz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Go through the 20 questions, use polling function where there are A, B &amp; C options and chat function for open questions. 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Go through answers as per PowerPoint slides - see notes for further guidance.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5 - 40</a:t>
            </a:r>
            <a:endParaRPr lang="en-GB" dirty="0">
              <a:effectLst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Polling</a:t>
            </a:r>
            <a:r>
              <a:rPr lang="en-GB" baseline="0" dirty="0"/>
              <a:t> function on Zoom https://support.zoom.us/hc/en-us/articles/213756303-Polling-for-meetings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Polling function on Teams https://support.microsoft.com/en-us/office/poll-attendees-during-a-teams-meeting-9923b7d4-ea97-4aa2-b8b8-b45fefe7d454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Or using </a:t>
            </a:r>
            <a:r>
              <a:rPr lang="en-GB" baseline="0" dirty="0" err="1"/>
              <a:t>Menti</a:t>
            </a:r>
            <a:r>
              <a:rPr lang="en-GB" baseline="0" dirty="0"/>
              <a:t> (second device needed)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Poll to include A, B &amp; C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Some questions use the chat for answers</a:t>
            </a:r>
          </a:p>
        </p:txBody>
      </p:sp>
      <p:sp>
        <p:nvSpPr>
          <p:cNvPr id="841" name="Google Shape;8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01:25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01:50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25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Walking debate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Explain that this activity is to promote discussion and there is a continuum of answers.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Ask each question and get responses via the poll; get people to explain why they have chosen their answer (true/false/middle)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br>
              <a:rPr lang="en-GB" dirty="0">
                <a:effectLst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 50-59</a:t>
            </a:r>
            <a:endParaRPr lang="en-GB" dirty="0">
              <a:effectLst/>
            </a:endParaRPr>
          </a:p>
        </p:txBody>
      </p:sp>
      <p:sp>
        <p:nvSpPr>
          <p:cNvPr id="1174" name="Google Shape;117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1" name="Google Shape;118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182" name="Google Shape;1182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6" name="Google Shape;120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 – they might faint and hit your head.You should lay them down and raise their legs.</a:t>
            </a:r>
            <a:endParaRPr/>
          </a:p>
        </p:txBody>
      </p:sp>
      <p:sp>
        <p:nvSpPr>
          <p:cNvPr id="1207" name="Google Shape;1207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5" name="Google Shape;1215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 – this could make the injury and therefore the bleeding worse.</a:t>
            </a:r>
            <a:endParaRPr dirty="0"/>
          </a:p>
        </p:txBody>
      </p:sp>
      <p:sp>
        <p:nvSpPr>
          <p:cNvPr id="1216" name="Google Shape;121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4" name="Google Shape;122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 – aspirin must only be given to people 16+. When is it used? - generally used for a heart attack (one 300mg dose to chew).</a:t>
            </a:r>
            <a:endParaRPr dirty="0"/>
          </a:p>
        </p:txBody>
      </p:sp>
      <p:sp>
        <p:nvSpPr>
          <p:cNvPr id="1225" name="Google Shape;1225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1" name="Google Shape;1251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 &amp; F – we would generally remove clothing, unless it is stuck to the skin.</a:t>
            </a:r>
            <a:endParaRPr/>
          </a:p>
        </p:txBody>
      </p:sp>
      <p:sp>
        <p:nvSpPr>
          <p:cNvPr id="1252" name="Google Shape;1252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0" name="Google Shape;1260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 – we can offer a sling if the casualty will let you, otherwise use padding and let casualty support</a:t>
            </a:r>
            <a:endParaRPr/>
          </a:p>
        </p:txBody>
      </p:sp>
      <p:sp>
        <p:nvSpPr>
          <p:cNvPr id="1261" name="Google Shape;1261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8" name="Google Shape;1278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 – generally leave in place and loosen boot so you can get them to a road using walking pole/support.What is the treatment for sprains? RICE – Rest Ice Compression/Comfortable support Elevation</a:t>
            </a:r>
            <a:endParaRPr/>
          </a:p>
        </p:txBody>
      </p:sp>
      <p:sp>
        <p:nvSpPr>
          <p:cNvPr id="1279" name="Google Shape;1279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7" name="Google Shape;1287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 – the purpuric rash does not disappear under a glass - although the rash is a late symptom.What other signs and symptoms are there? Includes: drowsy, fever, muscle pains, headache, dislike of light, stiff neck, seizures and cold limbs.</a:t>
            </a:r>
            <a:endParaRPr/>
          </a:p>
        </p:txBody>
      </p:sp>
      <p:sp>
        <p:nvSpPr>
          <p:cNvPr id="1288" name="Google Shape;1288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6" name="Google Shape;1296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F – they are prescribed to a specific person and are different drugs &amp; doses. What should be in place? We need to ensure we have information about the plan to follow, ensure they have their inhaler and a spare on camp. Sometimes they will also have a spacer to help take their inhaler. Call 999 if you need further advice.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7" name="Google Shape;1297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8" name="Google Shape;8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4" name="Google Shape;1314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01:50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02:20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20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Medical conditions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Split into five break out rooms, giving each a scenario (either ask them to screen shot or share the PowerPoint to the breakout room)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Get them to discuss (5 mins) key points on the treatment and feedback (15 mins). They can also note down any questions they have as a group. 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Heart attack</a:t>
            </a:r>
            <a:endParaRPr lang="en-GB" sz="1800" b="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Stroke</a:t>
            </a:r>
            <a:endParaRPr lang="en-GB" sz="1800" b="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Diabetes</a:t>
            </a:r>
            <a:endParaRPr lang="en-GB" sz="1800" b="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Anaphylaxis</a:t>
            </a:r>
            <a:endParaRPr lang="en-GB" sz="1800" b="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Asthma</a:t>
            </a:r>
            <a:endParaRPr lang="en-GB" sz="1800" b="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60-62</a:t>
            </a:r>
            <a:endParaRPr lang="en-GB" dirty="0">
              <a:effectLst/>
            </a:endParaRPr>
          </a:p>
        </p:txBody>
      </p:sp>
      <p:sp>
        <p:nvSpPr>
          <p:cNvPr id="1315" name="Google Shape;1315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2" name="Google Shape;1322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Use break out rooms to discuss and feedback</a:t>
            </a:r>
            <a:endParaRPr/>
          </a:p>
        </p:txBody>
      </p:sp>
      <p:sp>
        <p:nvSpPr>
          <p:cNvPr id="1323" name="Google Shape;1323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9" name="Google Shape;1329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Run through answers &amp;</a:t>
            </a:r>
            <a:r>
              <a:rPr lang="en-GB" baseline="0" dirty="0"/>
              <a:t> add any additional information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Might be useful to demonstrate auto injector if available</a:t>
            </a:r>
            <a:endParaRPr dirty="0"/>
          </a:p>
        </p:txBody>
      </p:sp>
      <p:sp>
        <p:nvSpPr>
          <p:cNvPr id="1330" name="Google Shape;1330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9" name="Google Shape;1379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02:20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02:30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10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Extremes of Temperature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Explain that a symptom will appear on the screen and they need to identify if it is heat exhaustion, hypothermia or both.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You could use the chat to ask people to respond - H = hot, C = cold and B = both or you could use a poll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Run through the treatment for Heat exhaustion and Hypothermia - you could use the chat for suggestions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This is additional to the first response syllabus so can be omitted if time does not allow.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- 63-65</a:t>
            </a:r>
            <a:endParaRPr lang="en-GB" dirty="0">
              <a:effectLst/>
            </a:endParaRPr>
          </a:p>
        </p:txBody>
      </p:sp>
      <p:sp>
        <p:nvSpPr>
          <p:cNvPr id="1380" name="Google Shape;1380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The</a:t>
            </a:r>
            <a:r>
              <a:rPr lang="en-GB" baseline="0" dirty="0"/>
              <a:t> Symptom moves to the appropriate column on each click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You might use the chat and ask people to respond H – Hot B – Both C – Cold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You could also use a poll if you want to</a:t>
            </a:r>
            <a:endParaRPr dirty="0"/>
          </a:p>
        </p:txBody>
      </p:sp>
      <p:sp>
        <p:nvSpPr>
          <p:cNvPr id="1343" name="Google Shape;134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9" name="Google Shape;1379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02:30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02:40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10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Minor Injuries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Run through the list of minor conditions discussing the treatment for each - use notes for guidance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This is additional to the first response syllabus so can be omitted if time does not allow.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- 66-67</a:t>
            </a:r>
            <a:endParaRPr lang="en-GB" dirty="0">
              <a:effectLst/>
            </a:endParaRPr>
          </a:p>
        </p:txBody>
      </p:sp>
      <p:sp>
        <p:nvSpPr>
          <p:cNvPr id="1380" name="Google Shape;1380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6368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7" name="Google Shape;1387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Minor Conditions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Animal bite: clean, pressure, dressing; risks (e.g. tetanus) – seek medical advice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Snake bite: keep still, treat bleeding, seek medical advice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Dehydration: fluids; if tired, confused or dizzy get medical advice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Tick bite: remove with tick remover or tweezer; wash – if you get flu-like symptoms e.g. fever, headache, joint pains or a red ring around tick this could be Lyme’s disease – seek medical advice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Earache: paracetamol warm compress – if unsure seek medical advice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Bee sting: scrape with card, do not squeeze</a:t>
            </a:r>
            <a:r>
              <a:rPr lang="en-GB"/>
              <a:t>, cold </a:t>
            </a:r>
            <a:r>
              <a:rPr lang="en-GB" dirty="0"/>
              <a:t>compress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Splinter: Clean and remove if possible. Cover with plaster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Eye injury: flush out any particles, do not rub, cover and seek medical advice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Blister: do not burst but allow fluid to drain, cover with blister plaster / dressing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Graze: wash, dry, dress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Stomach ache: why? – e.g. indigestion, constipation. If severe, seek medical advice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Bruise: cold compress. Consider cause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Sunburn: cold water / after sun / calamine – seek medical advice if severe</a:t>
            </a:r>
            <a:endParaRPr dirty="0"/>
          </a:p>
        </p:txBody>
      </p:sp>
      <p:sp>
        <p:nvSpPr>
          <p:cNvPr id="1388" name="Google Shape;1388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67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7" name="Google Shape;1387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02:40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02:45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5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Finish and next steps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Thank people for taking part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Ask if there are any questions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Take register (if not done so at beginning)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Remind people of next steps to complete 10B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Post course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Issue certificate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Update 10A on Compass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- 68-70</a:t>
            </a:r>
            <a:endParaRPr lang="en-GB" dirty="0">
              <a:effectLst/>
            </a:endParaRPr>
          </a:p>
        </p:txBody>
      </p:sp>
      <p:sp>
        <p:nvSpPr>
          <p:cNvPr id="1388" name="Google Shape;1388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0325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Reminder of </a:t>
            </a:r>
            <a:r>
              <a:rPr lang="en-GB"/>
              <a:t>next steps</a:t>
            </a:r>
            <a:endParaRPr lang="en-GB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Run</a:t>
            </a:r>
            <a:r>
              <a:rPr lang="en-GB" baseline="0" dirty="0"/>
              <a:t> through module 10A/B and add any local information on where to access local training dates</a:t>
            </a:r>
            <a:endParaRPr dirty="0"/>
          </a:p>
        </p:txBody>
      </p:sp>
      <p:sp>
        <p:nvSpPr>
          <p:cNvPr id="835" name="Google Shape;83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69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2:30 – close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Thanks people for attending</a:t>
            </a:r>
            <a:endParaRPr dirty="0"/>
          </a:p>
        </p:txBody>
      </p:sp>
      <p:sp>
        <p:nvSpPr>
          <p:cNvPr id="1395" name="Google Shape;139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5" name="Google Shape;8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Run through</a:t>
            </a:r>
            <a:r>
              <a:rPr lang="en-GB" baseline="0" dirty="0"/>
              <a:t> DRABC and the animation shows opening the airway and is animated</a:t>
            </a:r>
            <a:endParaRPr dirty="0"/>
          </a:p>
        </p:txBody>
      </p:sp>
      <p:sp>
        <p:nvSpPr>
          <p:cNvPr id="856" name="Google Shape;8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9" name="Google Shape;8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Remind people about the purpose of recovery position – </a:t>
            </a:r>
            <a:r>
              <a:rPr lang="en-GB" baseline="0" dirty="0"/>
              <a:t>airway open, vomit can drain</a:t>
            </a:r>
            <a:endParaRPr dirty="0"/>
          </a:p>
        </p:txBody>
      </p:sp>
      <p:sp>
        <p:nvSpPr>
          <p:cNvPr id="870" name="Google Shape;87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9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1"/>
          <p:cNvSpPr txBox="1">
            <a:spLocks noGrp="1"/>
          </p:cNvSpPr>
          <p:nvPr>
            <p:ph type="title"/>
          </p:nvPr>
        </p:nvSpPr>
        <p:spPr>
          <a:xfrm>
            <a:off x="342900" y="150777"/>
            <a:ext cx="11508859" cy="39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81"/>
          <p:cNvSpPr txBox="1">
            <a:spLocks noGrp="1"/>
          </p:cNvSpPr>
          <p:nvPr>
            <p:ph type="body" idx="1"/>
          </p:nvPr>
        </p:nvSpPr>
        <p:spPr>
          <a:xfrm>
            <a:off x="342900" y="1825229"/>
            <a:ext cx="11010900" cy="435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81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81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81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">
  <p:cSld name="Title and text conten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2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2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82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6" name="Google Shape;106;p82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107" name="Google Shape;107;p82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2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2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2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2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2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2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2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2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2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118" name="Google Shape;118;p82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82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" name="Google Shape;120;p82"/>
          <p:cNvSpPr txBox="1">
            <a:spLocks noGrp="1"/>
          </p:cNvSpPr>
          <p:nvPr>
            <p:ph type="body" idx="2"/>
          </p:nvPr>
        </p:nvSpPr>
        <p:spPr>
          <a:xfrm>
            <a:off x="2123782" y="1801909"/>
            <a:ext cx="7944437" cy="198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1pPr>
            <a:lvl2pPr marL="914400" lvl="1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2pPr>
            <a:lvl3pPr marL="1371600" lvl="2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3pPr>
            <a:lvl4pPr marL="1828800" lvl="3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4pPr>
            <a:lvl5pPr marL="2286000" lvl="4" indent="-228600" algn="l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4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94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94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94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94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27" name="Google Shape;127;p94"/>
          <p:cNvGrpSpPr/>
          <p:nvPr/>
        </p:nvGrpSpPr>
        <p:grpSpPr>
          <a:xfrm>
            <a:off x="3674297" y="1581152"/>
            <a:ext cx="4843406" cy="3536088"/>
            <a:chOff x="1243080" y="996480"/>
            <a:chExt cx="7627680" cy="5568840"/>
          </a:xfrm>
        </p:grpSpPr>
        <p:sp>
          <p:nvSpPr>
            <p:cNvPr id="128" name="Google Shape;128;p94"/>
            <p:cNvSpPr/>
            <p:nvPr/>
          </p:nvSpPr>
          <p:spPr>
            <a:xfrm>
              <a:off x="1243080" y="4809960"/>
              <a:ext cx="1350360" cy="1744200"/>
            </a:xfrm>
            <a:custGeom>
              <a:avLst/>
              <a:gdLst/>
              <a:ahLst/>
              <a:cxnLst/>
              <a:rect l="l" t="t" r="r" b="b"/>
              <a:pathLst>
                <a:path w="3751" h="4845" extrusionOk="0">
                  <a:moveTo>
                    <a:pt x="0" y="4094"/>
                  </a:moveTo>
                  <a:lnTo>
                    <a:pt x="0" y="4094"/>
                  </a:lnTo>
                  <a:cubicBezTo>
                    <a:pt x="625" y="3375"/>
                    <a:pt x="625" y="3375"/>
                    <a:pt x="625" y="3375"/>
                  </a:cubicBezTo>
                  <a:cubicBezTo>
                    <a:pt x="1063" y="3719"/>
                    <a:pt x="1500" y="3937"/>
                    <a:pt x="2032" y="3937"/>
                  </a:cubicBezTo>
                  <a:cubicBezTo>
                    <a:pt x="2469" y="3937"/>
                    <a:pt x="2719" y="3781"/>
                    <a:pt x="2719" y="3500"/>
                  </a:cubicBezTo>
                  <a:cubicBezTo>
                    <a:pt x="2719" y="3469"/>
                    <a:pt x="2719" y="3469"/>
                    <a:pt x="2719" y="3469"/>
                  </a:cubicBezTo>
                  <a:cubicBezTo>
                    <a:pt x="2719" y="3219"/>
                    <a:pt x="2563" y="3094"/>
                    <a:pt x="1782" y="2875"/>
                  </a:cubicBezTo>
                  <a:cubicBezTo>
                    <a:pt x="813" y="2625"/>
                    <a:pt x="188" y="2375"/>
                    <a:pt x="188" y="1437"/>
                  </a:cubicBezTo>
                  <a:cubicBezTo>
                    <a:pt x="188" y="1406"/>
                    <a:pt x="188" y="1406"/>
                    <a:pt x="188" y="1406"/>
                  </a:cubicBezTo>
                  <a:cubicBezTo>
                    <a:pt x="188" y="562"/>
                    <a:pt x="875" y="0"/>
                    <a:pt x="1844" y="0"/>
                  </a:cubicBezTo>
                  <a:cubicBezTo>
                    <a:pt x="2532" y="0"/>
                    <a:pt x="3125" y="219"/>
                    <a:pt x="3594" y="594"/>
                  </a:cubicBezTo>
                  <a:cubicBezTo>
                    <a:pt x="3063" y="1375"/>
                    <a:pt x="3063" y="1375"/>
                    <a:pt x="3063" y="1375"/>
                  </a:cubicBezTo>
                  <a:cubicBezTo>
                    <a:pt x="2656" y="1094"/>
                    <a:pt x="2250" y="906"/>
                    <a:pt x="1844" y="906"/>
                  </a:cubicBezTo>
                  <a:cubicBezTo>
                    <a:pt x="1438" y="906"/>
                    <a:pt x="1219" y="1094"/>
                    <a:pt x="1219" y="1312"/>
                  </a:cubicBezTo>
                  <a:cubicBezTo>
                    <a:pt x="1219" y="1344"/>
                    <a:pt x="1219" y="1344"/>
                    <a:pt x="1219" y="1344"/>
                  </a:cubicBezTo>
                  <a:cubicBezTo>
                    <a:pt x="1219" y="1656"/>
                    <a:pt x="1438" y="1750"/>
                    <a:pt x="2250" y="1969"/>
                  </a:cubicBezTo>
                  <a:cubicBezTo>
                    <a:pt x="3219" y="2219"/>
                    <a:pt x="3750" y="2562"/>
                    <a:pt x="3750" y="3375"/>
                  </a:cubicBezTo>
                  <a:lnTo>
                    <a:pt x="3750" y="3375"/>
                  </a:lnTo>
                  <a:cubicBezTo>
                    <a:pt x="3750" y="4312"/>
                    <a:pt x="3031" y="4844"/>
                    <a:pt x="2032" y="4844"/>
                  </a:cubicBezTo>
                  <a:cubicBezTo>
                    <a:pt x="1313" y="4844"/>
                    <a:pt x="563" y="4594"/>
                    <a:pt x="0" y="40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94"/>
            <p:cNvSpPr/>
            <p:nvPr/>
          </p:nvSpPr>
          <p:spPr>
            <a:xfrm>
              <a:off x="2728080" y="5203800"/>
              <a:ext cx="1215360" cy="1361520"/>
            </a:xfrm>
            <a:custGeom>
              <a:avLst/>
              <a:gdLst/>
              <a:ahLst/>
              <a:cxnLst/>
              <a:rect l="l" t="t" r="r" b="b"/>
              <a:pathLst>
                <a:path w="3376" h="3782" extrusionOk="0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13" y="0"/>
                    <a:pt x="1907" y="0"/>
                  </a:cubicBezTo>
                  <a:cubicBezTo>
                    <a:pt x="2594" y="0"/>
                    <a:pt x="3032" y="250"/>
                    <a:pt x="3344" y="625"/>
                  </a:cubicBezTo>
                  <a:cubicBezTo>
                    <a:pt x="2719" y="1281"/>
                    <a:pt x="2719" y="1281"/>
                    <a:pt x="2719" y="1281"/>
                  </a:cubicBezTo>
                  <a:cubicBezTo>
                    <a:pt x="2500" y="1031"/>
                    <a:pt x="2282" y="906"/>
                    <a:pt x="1907" y="906"/>
                  </a:cubicBezTo>
                  <a:cubicBezTo>
                    <a:pt x="1407" y="906"/>
                    <a:pt x="1032" y="1343"/>
                    <a:pt x="1032" y="1875"/>
                  </a:cubicBezTo>
                  <a:lnTo>
                    <a:pt x="1032" y="1875"/>
                  </a:lnTo>
                  <a:cubicBezTo>
                    <a:pt x="1032" y="2437"/>
                    <a:pt x="1375" y="2875"/>
                    <a:pt x="1938" y="2875"/>
                  </a:cubicBezTo>
                  <a:cubicBezTo>
                    <a:pt x="2282" y="2875"/>
                    <a:pt x="2532" y="2750"/>
                    <a:pt x="2782" y="2500"/>
                  </a:cubicBezTo>
                  <a:cubicBezTo>
                    <a:pt x="3375" y="3125"/>
                    <a:pt x="3375" y="3125"/>
                    <a:pt x="3375" y="3125"/>
                  </a:cubicBezTo>
                  <a:cubicBezTo>
                    <a:pt x="3032" y="3500"/>
                    <a:pt x="2625" y="3781"/>
                    <a:pt x="1907" y="3781"/>
                  </a:cubicBezTo>
                  <a:cubicBezTo>
                    <a:pt x="813" y="3781"/>
                    <a:pt x="0" y="2937"/>
                    <a:pt x="0" y="190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4"/>
            <p:cNvSpPr/>
            <p:nvPr/>
          </p:nvSpPr>
          <p:spPr>
            <a:xfrm>
              <a:off x="4010760" y="5203800"/>
              <a:ext cx="1417320" cy="1361520"/>
            </a:xfrm>
            <a:custGeom>
              <a:avLst/>
              <a:gdLst/>
              <a:ahLst/>
              <a:cxnLst/>
              <a:rect l="l" t="t" r="r" b="b"/>
              <a:pathLst>
                <a:path w="3937" h="3782" extrusionOk="0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44" y="0"/>
                    <a:pt x="1969" y="0"/>
                  </a:cubicBezTo>
                  <a:cubicBezTo>
                    <a:pt x="3093" y="0"/>
                    <a:pt x="3936" y="843"/>
                    <a:pt x="3936" y="1875"/>
                  </a:cubicBezTo>
                  <a:lnTo>
                    <a:pt x="3936" y="1875"/>
                  </a:lnTo>
                  <a:cubicBezTo>
                    <a:pt x="3936" y="2937"/>
                    <a:pt x="3093" y="3781"/>
                    <a:pt x="1969" y="3781"/>
                  </a:cubicBezTo>
                  <a:cubicBezTo>
                    <a:pt x="844" y="3781"/>
                    <a:pt x="0" y="2937"/>
                    <a:pt x="0" y="1906"/>
                  </a:cubicBezTo>
                  <a:moveTo>
                    <a:pt x="2906" y="1906"/>
                  </a:moveTo>
                  <a:lnTo>
                    <a:pt x="2906" y="1906"/>
                  </a:lnTo>
                  <a:cubicBezTo>
                    <a:pt x="2906" y="1875"/>
                    <a:pt x="2906" y="1875"/>
                    <a:pt x="2906" y="1875"/>
                  </a:cubicBezTo>
                  <a:cubicBezTo>
                    <a:pt x="2906" y="1343"/>
                    <a:pt x="2531" y="906"/>
                    <a:pt x="1969" y="906"/>
                  </a:cubicBezTo>
                  <a:cubicBezTo>
                    <a:pt x="1375" y="906"/>
                    <a:pt x="1031" y="1343"/>
                    <a:pt x="1031" y="1875"/>
                  </a:cubicBezTo>
                  <a:lnTo>
                    <a:pt x="1031" y="1875"/>
                  </a:lnTo>
                  <a:cubicBezTo>
                    <a:pt x="1031" y="2437"/>
                    <a:pt x="1406" y="2875"/>
                    <a:pt x="1969" y="2875"/>
                  </a:cubicBezTo>
                  <a:cubicBezTo>
                    <a:pt x="2562" y="2875"/>
                    <a:pt x="2906" y="2437"/>
                    <a:pt x="2906" y="190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4"/>
            <p:cNvSpPr/>
            <p:nvPr/>
          </p:nvSpPr>
          <p:spPr>
            <a:xfrm>
              <a:off x="5574240" y="5226120"/>
              <a:ext cx="1192680" cy="1328040"/>
            </a:xfrm>
            <a:custGeom>
              <a:avLst/>
              <a:gdLst/>
              <a:ahLst/>
              <a:cxnLst/>
              <a:rect l="l" t="t" r="r" b="b"/>
              <a:pathLst>
                <a:path w="3313" h="3689" extrusionOk="0">
                  <a:moveTo>
                    <a:pt x="0" y="2344"/>
                  </a:moveTo>
                  <a:lnTo>
                    <a:pt x="0" y="234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00" y="0"/>
                    <a:pt x="1000" y="0"/>
                    <a:pt x="1000" y="0"/>
                  </a:cubicBezTo>
                  <a:cubicBezTo>
                    <a:pt x="1000" y="2031"/>
                    <a:pt x="1000" y="2031"/>
                    <a:pt x="1000" y="2031"/>
                  </a:cubicBezTo>
                  <a:cubicBezTo>
                    <a:pt x="1000" y="2531"/>
                    <a:pt x="1250" y="2781"/>
                    <a:pt x="1625" y="2781"/>
                  </a:cubicBezTo>
                  <a:cubicBezTo>
                    <a:pt x="2031" y="2781"/>
                    <a:pt x="2281" y="2531"/>
                    <a:pt x="2281" y="2031"/>
                  </a:cubicBezTo>
                  <a:cubicBezTo>
                    <a:pt x="2281" y="0"/>
                    <a:pt x="2281" y="0"/>
                    <a:pt x="2281" y="0"/>
                  </a:cubicBezTo>
                  <a:cubicBezTo>
                    <a:pt x="3312" y="0"/>
                    <a:pt x="3312" y="0"/>
                    <a:pt x="3312" y="0"/>
                  </a:cubicBezTo>
                  <a:cubicBezTo>
                    <a:pt x="3312" y="3625"/>
                    <a:pt x="3312" y="3625"/>
                    <a:pt x="3312" y="3625"/>
                  </a:cubicBezTo>
                  <a:cubicBezTo>
                    <a:pt x="2281" y="3625"/>
                    <a:pt x="2281" y="3625"/>
                    <a:pt x="2281" y="3625"/>
                  </a:cubicBezTo>
                  <a:cubicBezTo>
                    <a:pt x="2281" y="3125"/>
                    <a:pt x="2281" y="3125"/>
                    <a:pt x="2281" y="3125"/>
                  </a:cubicBezTo>
                  <a:cubicBezTo>
                    <a:pt x="2031" y="3406"/>
                    <a:pt x="1750" y="3688"/>
                    <a:pt x="1218" y="3688"/>
                  </a:cubicBezTo>
                  <a:cubicBezTo>
                    <a:pt x="437" y="3688"/>
                    <a:pt x="0" y="3188"/>
                    <a:pt x="0" y="234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4"/>
            <p:cNvSpPr/>
            <p:nvPr/>
          </p:nvSpPr>
          <p:spPr>
            <a:xfrm>
              <a:off x="6980400" y="4899960"/>
              <a:ext cx="675360" cy="1654200"/>
            </a:xfrm>
            <a:custGeom>
              <a:avLst/>
              <a:gdLst/>
              <a:ahLst/>
              <a:cxnLst/>
              <a:rect l="l" t="t" r="r" b="b"/>
              <a:pathLst>
                <a:path w="1876" h="4595" extrusionOk="0">
                  <a:moveTo>
                    <a:pt x="0" y="3500"/>
                  </a:moveTo>
                  <a:lnTo>
                    <a:pt x="0" y="350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31" y="0"/>
                    <a:pt x="1031" y="0"/>
                    <a:pt x="1031" y="0"/>
                  </a:cubicBezTo>
                  <a:cubicBezTo>
                    <a:pt x="1031" y="906"/>
                    <a:pt x="1031" y="906"/>
                    <a:pt x="1031" y="906"/>
                  </a:cubicBezTo>
                  <a:cubicBezTo>
                    <a:pt x="1875" y="906"/>
                    <a:pt x="1875" y="906"/>
                    <a:pt x="1875" y="906"/>
                  </a:cubicBezTo>
                  <a:cubicBezTo>
                    <a:pt x="1875" y="1781"/>
                    <a:pt x="1875" y="1781"/>
                    <a:pt x="1875" y="1781"/>
                  </a:cubicBezTo>
                  <a:cubicBezTo>
                    <a:pt x="1031" y="1781"/>
                    <a:pt x="1031" y="1781"/>
                    <a:pt x="1031" y="1781"/>
                  </a:cubicBezTo>
                  <a:cubicBezTo>
                    <a:pt x="1031" y="3344"/>
                    <a:pt x="1031" y="3344"/>
                    <a:pt x="1031" y="3344"/>
                  </a:cubicBezTo>
                  <a:cubicBezTo>
                    <a:pt x="1031" y="3562"/>
                    <a:pt x="1125" y="3687"/>
                    <a:pt x="1344" y="3687"/>
                  </a:cubicBezTo>
                  <a:cubicBezTo>
                    <a:pt x="1531" y="3687"/>
                    <a:pt x="1719" y="3656"/>
                    <a:pt x="1844" y="3562"/>
                  </a:cubicBezTo>
                  <a:cubicBezTo>
                    <a:pt x="1844" y="4375"/>
                    <a:pt x="1844" y="4375"/>
                    <a:pt x="1844" y="4375"/>
                  </a:cubicBezTo>
                  <a:cubicBezTo>
                    <a:pt x="1656" y="4531"/>
                    <a:pt x="1406" y="4594"/>
                    <a:pt x="1031" y="4594"/>
                  </a:cubicBezTo>
                  <a:cubicBezTo>
                    <a:pt x="406" y="4594"/>
                    <a:pt x="0" y="4344"/>
                    <a:pt x="0" y="350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94"/>
            <p:cNvSpPr/>
            <p:nvPr/>
          </p:nvSpPr>
          <p:spPr>
            <a:xfrm>
              <a:off x="7812720" y="5214960"/>
              <a:ext cx="1058040" cy="1339200"/>
            </a:xfrm>
            <a:custGeom>
              <a:avLst/>
              <a:gdLst/>
              <a:ahLst/>
              <a:cxnLst/>
              <a:rect l="l" t="t" r="r" b="b"/>
              <a:pathLst>
                <a:path w="2939" h="3720" extrusionOk="0">
                  <a:moveTo>
                    <a:pt x="0" y="3187"/>
                  </a:moveTo>
                  <a:lnTo>
                    <a:pt x="0" y="3187"/>
                  </a:lnTo>
                  <a:cubicBezTo>
                    <a:pt x="438" y="2500"/>
                    <a:pt x="438" y="2500"/>
                    <a:pt x="438" y="2500"/>
                  </a:cubicBezTo>
                  <a:cubicBezTo>
                    <a:pt x="844" y="2781"/>
                    <a:pt x="1250" y="2937"/>
                    <a:pt x="1594" y="2937"/>
                  </a:cubicBezTo>
                  <a:cubicBezTo>
                    <a:pt x="1875" y="2937"/>
                    <a:pt x="2032" y="2844"/>
                    <a:pt x="2032" y="2656"/>
                  </a:cubicBezTo>
                  <a:lnTo>
                    <a:pt x="2032" y="2656"/>
                  </a:lnTo>
                  <a:cubicBezTo>
                    <a:pt x="2032" y="2437"/>
                    <a:pt x="1657" y="2344"/>
                    <a:pt x="1282" y="2250"/>
                  </a:cubicBezTo>
                  <a:cubicBezTo>
                    <a:pt x="782" y="2094"/>
                    <a:pt x="188" y="1844"/>
                    <a:pt x="188" y="1156"/>
                  </a:cubicBezTo>
                  <a:cubicBezTo>
                    <a:pt x="188" y="1125"/>
                    <a:pt x="188" y="1125"/>
                    <a:pt x="188" y="1125"/>
                  </a:cubicBezTo>
                  <a:cubicBezTo>
                    <a:pt x="188" y="406"/>
                    <a:pt x="782" y="0"/>
                    <a:pt x="1532" y="0"/>
                  </a:cubicBezTo>
                  <a:cubicBezTo>
                    <a:pt x="1969" y="0"/>
                    <a:pt x="2469" y="156"/>
                    <a:pt x="2875" y="406"/>
                  </a:cubicBezTo>
                  <a:cubicBezTo>
                    <a:pt x="2469" y="1125"/>
                    <a:pt x="2469" y="1125"/>
                    <a:pt x="2469" y="1125"/>
                  </a:cubicBezTo>
                  <a:cubicBezTo>
                    <a:pt x="2125" y="906"/>
                    <a:pt x="1750" y="781"/>
                    <a:pt x="1500" y="781"/>
                  </a:cubicBezTo>
                  <a:cubicBezTo>
                    <a:pt x="1250" y="781"/>
                    <a:pt x="1125" y="875"/>
                    <a:pt x="1125" y="1031"/>
                  </a:cubicBezTo>
                  <a:lnTo>
                    <a:pt x="1125" y="1031"/>
                  </a:lnTo>
                  <a:cubicBezTo>
                    <a:pt x="1125" y="1250"/>
                    <a:pt x="1469" y="1344"/>
                    <a:pt x="1844" y="1469"/>
                  </a:cubicBezTo>
                  <a:cubicBezTo>
                    <a:pt x="2375" y="1656"/>
                    <a:pt x="2938" y="1875"/>
                    <a:pt x="2938" y="2562"/>
                  </a:cubicBezTo>
                  <a:lnTo>
                    <a:pt x="2938" y="2562"/>
                  </a:lnTo>
                  <a:cubicBezTo>
                    <a:pt x="2938" y="3375"/>
                    <a:pt x="2344" y="3719"/>
                    <a:pt x="1563" y="3719"/>
                  </a:cubicBezTo>
                  <a:cubicBezTo>
                    <a:pt x="1063" y="3719"/>
                    <a:pt x="500" y="3562"/>
                    <a:pt x="0" y="318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4"/>
            <p:cNvSpPr/>
            <p:nvPr/>
          </p:nvSpPr>
          <p:spPr>
            <a:xfrm>
              <a:off x="3144600" y="2076480"/>
              <a:ext cx="1395360" cy="934200"/>
            </a:xfrm>
            <a:custGeom>
              <a:avLst/>
              <a:gdLst/>
              <a:ahLst/>
              <a:cxnLst/>
              <a:rect l="l" t="t" r="r" b="b"/>
              <a:pathLst>
                <a:path w="3876" h="2595" extrusionOk="0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4"/>
            <p:cNvSpPr/>
            <p:nvPr/>
          </p:nvSpPr>
          <p:spPr>
            <a:xfrm>
              <a:off x="4528080" y="3539160"/>
              <a:ext cx="1057680" cy="900000"/>
            </a:xfrm>
            <a:custGeom>
              <a:avLst/>
              <a:gdLst/>
              <a:ahLst/>
              <a:cxnLst/>
              <a:rect l="l" t="t" r="r" b="b"/>
              <a:pathLst>
                <a:path w="2938" h="2500" extrusionOk="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4"/>
            <p:cNvSpPr/>
            <p:nvPr/>
          </p:nvSpPr>
          <p:spPr>
            <a:xfrm>
              <a:off x="5585400" y="2076480"/>
              <a:ext cx="1384200" cy="934200"/>
            </a:xfrm>
            <a:custGeom>
              <a:avLst/>
              <a:gdLst/>
              <a:ahLst/>
              <a:cxnLst/>
              <a:rect l="l" t="t" r="r" b="b"/>
              <a:pathLst>
                <a:path w="3845" h="2595" extrusionOk="0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94"/>
            <p:cNvSpPr/>
            <p:nvPr/>
          </p:nvSpPr>
          <p:spPr>
            <a:xfrm>
              <a:off x="4393080" y="996480"/>
              <a:ext cx="1338840" cy="2014200"/>
            </a:xfrm>
            <a:custGeom>
              <a:avLst/>
              <a:gdLst/>
              <a:ahLst/>
              <a:cxnLst/>
              <a:rect l="l" t="t" r="r" b="b"/>
              <a:pathLst>
                <a:path w="3719" h="5595" extrusionOk="0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94"/>
            <p:cNvSpPr/>
            <p:nvPr/>
          </p:nvSpPr>
          <p:spPr>
            <a:xfrm>
              <a:off x="3965760" y="3179160"/>
              <a:ext cx="2182320" cy="191520"/>
            </a:xfrm>
            <a:custGeom>
              <a:avLst/>
              <a:gdLst/>
              <a:ahLst/>
              <a:cxnLst/>
              <a:rect l="l" t="t" r="r" b="b"/>
              <a:pathLst>
                <a:path w="6062" h="532" extrusionOk="0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name">
  <p:cSld name="Title Slide name">
    <p:bg>
      <p:bgPr>
        <a:solidFill>
          <a:schemeClr val="dk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5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95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5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95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5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45" name="Google Shape;145;p95"/>
          <p:cNvGrpSpPr/>
          <p:nvPr/>
        </p:nvGrpSpPr>
        <p:grpSpPr>
          <a:xfrm>
            <a:off x="4206001" y="1581152"/>
            <a:ext cx="3787619" cy="2765276"/>
            <a:chOff x="1243080" y="996480"/>
            <a:chExt cx="7627680" cy="5568840"/>
          </a:xfrm>
        </p:grpSpPr>
        <p:sp>
          <p:nvSpPr>
            <p:cNvPr id="146" name="Google Shape;146;p95"/>
            <p:cNvSpPr/>
            <p:nvPr/>
          </p:nvSpPr>
          <p:spPr>
            <a:xfrm>
              <a:off x="1243080" y="4809960"/>
              <a:ext cx="1350360" cy="1744200"/>
            </a:xfrm>
            <a:custGeom>
              <a:avLst/>
              <a:gdLst/>
              <a:ahLst/>
              <a:cxnLst/>
              <a:rect l="l" t="t" r="r" b="b"/>
              <a:pathLst>
                <a:path w="3751" h="4845" extrusionOk="0">
                  <a:moveTo>
                    <a:pt x="0" y="4094"/>
                  </a:moveTo>
                  <a:lnTo>
                    <a:pt x="0" y="4094"/>
                  </a:lnTo>
                  <a:cubicBezTo>
                    <a:pt x="625" y="3375"/>
                    <a:pt x="625" y="3375"/>
                    <a:pt x="625" y="3375"/>
                  </a:cubicBezTo>
                  <a:cubicBezTo>
                    <a:pt x="1063" y="3719"/>
                    <a:pt x="1500" y="3937"/>
                    <a:pt x="2032" y="3937"/>
                  </a:cubicBezTo>
                  <a:cubicBezTo>
                    <a:pt x="2469" y="3937"/>
                    <a:pt x="2719" y="3781"/>
                    <a:pt x="2719" y="3500"/>
                  </a:cubicBezTo>
                  <a:cubicBezTo>
                    <a:pt x="2719" y="3469"/>
                    <a:pt x="2719" y="3469"/>
                    <a:pt x="2719" y="3469"/>
                  </a:cubicBezTo>
                  <a:cubicBezTo>
                    <a:pt x="2719" y="3219"/>
                    <a:pt x="2563" y="3094"/>
                    <a:pt x="1782" y="2875"/>
                  </a:cubicBezTo>
                  <a:cubicBezTo>
                    <a:pt x="813" y="2625"/>
                    <a:pt x="188" y="2375"/>
                    <a:pt x="188" y="1437"/>
                  </a:cubicBezTo>
                  <a:cubicBezTo>
                    <a:pt x="188" y="1406"/>
                    <a:pt x="188" y="1406"/>
                    <a:pt x="188" y="1406"/>
                  </a:cubicBezTo>
                  <a:cubicBezTo>
                    <a:pt x="188" y="562"/>
                    <a:pt x="875" y="0"/>
                    <a:pt x="1844" y="0"/>
                  </a:cubicBezTo>
                  <a:cubicBezTo>
                    <a:pt x="2532" y="0"/>
                    <a:pt x="3125" y="219"/>
                    <a:pt x="3594" y="594"/>
                  </a:cubicBezTo>
                  <a:cubicBezTo>
                    <a:pt x="3063" y="1375"/>
                    <a:pt x="3063" y="1375"/>
                    <a:pt x="3063" y="1375"/>
                  </a:cubicBezTo>
                  <a:cubicBezTo>
                    <a:pt x="2656" y="1094"/>
                    <a:pt x="2250" y="906"/>
                    <a:pt x="1844" y="906"/>
                  </a:cubicBezTo>
                  <a:cubicBezTo>
                    <a:pt x="1438" y="906"/>
                    <a:pt x="1219" y="1094"/>
                    <a:pt x="1219" y="1312"/>
                  </a:cubicBezTo>
                  <a:cubicBezTo>
                    <a:pt x="1219" y="1344"/>
                    <a:pt x="1219" y="1344"/>
                    <a:pt x="1219" y="1344"/>
                  </a:cubicBezTo>
                  <a:cubicBezTo>
                    <a:pt x="1219" y="1656"/>
                    <a:pt x="1438" y="1750"/>
                    <a:pt x="2250" y="1969"/>
                  </a:cubicBezTo>
                  <a:cubicBezTo>
                    <a:pt x="3219" y="2219"/>
                    <a:pt x="3750" y="2562"/>
                    <a:pt x="3750" y="3375"/>
                  </a:cubicBezTo>
                  <a:lnTo>
                    <a:pt x="3750" y="3375"/>
                  </a:lnTo>
                  <a:cubicBezTo>
                    <a:pt x="3750" y="4312"/>
                    <a:pt x="3031" y="4844"/>
                    <a:pt x="2032" y="4844"/>
                  </a:cubicBezTo>
                  <a:cubicBezTo>
                    <a:pt x="1313" y="4844"/>
                    <a:pt x="563" y="4594"/>
                    <a:pt x="0" y="40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5"/>
            <p:cNvSpPr/>
            <p:nvPr/>
          </p:nvSpPr>
          <p:spPr>
            <a:xfrm>
              <a:off x="2728080" y="5203800"/>
              <a:ext cx="1215360" cy="1361520"/>
            </a:xfrm>
            <a:custGeom>
              <a:avLst/>
              <a:gdLst/>
              <a:ahLst/>
              <a:cxnLst/>
              <a:rect l="l" t="t" r="r" b="b"/>
              <a:pathLst>
                <a:path w="3376" h="3782" extrusionOk="0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13" y="0"/>
                    <a:pt x="1907" y="0"/>
                  </a:cubicBezTo>
                  <a:cubicBezTo>
                    <a:pt x="2594" y="0"/>
                    <a:pt x="3032" y="250"/>
                    <a:pt x="3344" y="625"/>
                  </a:cubicBezTo>
                  <a:cubicBezTo>
                    <a:pt x="2719" y="1281"/>
                    <a:pt x="2719" y="1281"/>
                    <a:pt x="2719" y="1281"/>
                  </a:cubicBezTo>
                  <a:cubicBezTo>
                    <a:pt x="2500" y="1031"/>
                    <a:pt x="2282" y="906"/>
                    <a:pt x="1907" y="906"/>
                  </a:cubicBezTo>
                  <a:cubicBezTo>
                    <a:pt x="1407" y="906"/>
                    <a:pt x="1032" y="1343"/>
                    <a:pt x="1032" y="1875"/>
                  </a:cubicBezTo>
                  <a:lnTo>
                    <a:pt x="1032" y="1875"/>
                  </a:lnTo>
                  <a:cubicBezTo>
                    <a:pt x="1032" y="2437"/>
                    <a:pt x="1375" y="2875"/>
                    <a:pt x="1938" y="2875"/>
                  </a:cubicBezTo>
                  <a:cubicBezTo>
                    <a:pt x="2282" y="2875"/>
                    <a:pt x="2532" y="2750"/>
                    <a:pt x="2782" y="2500"/>
                  </a:cubicBezTo>
                  <a:cubicBezTo>
                    <a:pt x="3375" y="3125"/>
                    <a:pt x="3375" y="3125"/>
                    <a:pt x="3375" y="3125"/>
                  </a:cubicBezTo>
                  <a:cubicBezTo>
                    <a:pt x="3032" y="3500"/>
                    <a:pt x="2625" y="3781"/>
                    <a:pt x="1907" y="3781"/>
                  </a:cubicBezTo>
                  <a:cubicBezTo>
                    <a:pt x="813" y="3781"/>
                    <a:pt x="0" y="2937"/>
                    <a:pt x="0" y="190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5"/>
            <p:cNvSpPr/>
            <p:nvPr/>
          </p:nvSpPr>
          <p:spPr>
            <a:xfrm>
              <a:off x="4010760" y="5203800"/>
              <a:ext cx="1417320" cy="1361520"/>
            </a:xfrm>
            <a:custGeom>
              <a:avLst/>
              <a:gdLst/>
              <a:ahLst/>
              <a:cxnLst/>
              <a:rect l="l" t="t" r="r" b="b"/>
              <a:pathLst>
                <a:path w="3937" h="3782" extrusionOk="0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44" y="0"/>
                    <a:pt x="1969" y="0"/>
                  </a:cubicBezTo>
                  <a:cubicBezTo>
                    <a:pt x="3093" y="0"/>
                    <a:pt x="3936" y="843"/>
                    <a:pt x="3936" y="1875"/>
                  </a:cubicBezTo>
                  <a:lnTo>
                    <a:pt x="3936" y="1875"/>
                  </a:lnTo>
                  <a:cubicBezTo>
                    <a:pt x="3936" y="2937"/>
                    <a:pt x="3093" y="3781"/>
                    <a:pt x="1969" y="3781"/>
                  </a:cubicBezTo>
                  <a:cubicBezTo>
                    <a:pt x="844" y="3781"/>
                    <a:pt x="0" y="2937"/>
                    <a:pt x="0" y="1906"/>
                  </a:cubicBezTo>
                  <a:moveTo>
                    <a:pt x="2906" y="1906"/>
                  </a:moveTo>
                  <a:lnTo>
                    <a:pt x="2906" y="1906"/>
                  </a:lnTo>
                  <a:cubicBezTo>
                    <a:pt x="2906" y="1875"/>
                    <a:pt x="2906" y="1875"/>
                    <a:pt x="2906" y="1875"/>
                  </a:cubicBezTo>
                  <a:cubicBezTo>
                    <a:pt x="2906" y="1343"/>
                    <a:pt x="2531" y="906"/>
                    <a:pt x="1969" y="906"/>
                  </a:cubicBezTo>
                  <a:cubicBezTo>
                    <a:pt x="1375" y="906"/>
                    <a:pt x="1031" y="1343"/>
                    <a:pt x="1031" y="1875"/>
                  </a:cubicBezTo>
                  <a:lnTo>
                    <a:pt x="1031" y="1875"/>
                  </a:lnTo>
                  <a:cubicBezTo>
                    <a:pt x="1031" y="2437"/>
                    <a:pt x="1406" y="2875"/>
                    <a:pt x="1969" y="2875"/>
                  </a:cubicBezTo>
                  <a:cubicBezTo>
                    <a:pt x="2562" y="2875"/>
                    <a:pt x="2906" y="2437"/>
                    <a:pt x="2906" y="190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5"/>
            <p:cNvSpPr/>
            <p:nvPr/>
          </p:nvSpPr>
          <p:spPr>
            <a:xfrm>
              <a:off x="5574240" y="5226120"/>
              <a:ext cx="1192680" cy="1328040"/>
            </a:xfrm>
            <a:custGeom>
              <a:avLst/>
              <a:gdLst/>
              <a:ahLst/>
              <a:cxnLst/>
              <a:rect l="l" t="t" r="r" b="b"/>
              <a:pathLst>
                <a:path w="3313" h="3689" extrusionOk="0">
                  <a:moveTo>
                    <a:pt x="0" y="2344"/>
                  </a:moveTo>
                  <a:lnTo>
                    <a:pt x="0" y="234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00" y="0"/>
                    <a:pt x="1000" y="0"/>
                    <a:pt x="1000" y="0"/>
                  </a:cubicBezTo>
                  <a:cubicBezTo>
                    <a:pt x="1000" y="2031"/>
                    <a:pt x="1000" y="2031"/>
                    <a:pt x="1000" y="2031"/>
                  </a:cubicBezTo>
                  <a:cubicBezTo>
                    <a:pt x="1000" y="2531"/>
                    <a:pt x="1250" y="2781"/>
                    <a:pt x="1625" y="2781"/>
                  </a:cubicBezTo>
                  <a:cubicBezTo>
                    <a:pt x="2031" y="2781"/>
                    <a:pt x="2281" y="2531"/>
                    <a:pt x="2281" y="2031"/>
                  </a:cubicBezTo>
                  <a:cubicBezTo>
                    <a:pt x="2281" y="0"/>
                    <a:pt x="2281" y="0"/>
                    <a:pt x="2281" y="0"/>
                  </a:cubicBezTo>
                  <a:cubicBezTo>
                    <a:pt x="3312" y="0"/>
                    <a:pt x="3312" y="0"/>
                    <a:pt x="3312" y="0"/>
                  </a:cubicBezTo>
                  <a:cubicBezTo>
                    <a:pt x="3312" y="3625"/>
                    <a:pt x="3312" y="3625"/>
                    <a:pt x="3312" y="3625"/>
                  </a:cubicBezTo>
                  <a:cubicBezTo>
                    <a:pt x="2281" y="3625"/>
                    <a:pt x="2281" y="3625"/>
                    <a:pt x="2281" y="3625"/>
                  </a:cubicBezTo>
                  <a:cubicBezTo>
                    <a:pt x="2281" y="3125"/>
                    <a:pt x="2281" y="3125"/>
                    <a:pt x="2281" y="3125"/>
                  </a:cubicBezTo>
                  <a:cubicBezTo>
                    <a:pt x="2031" y="3406"/>
                    <a:pt x="1750" y="3688"/>
                    <a:pt x="1218" y="3688"/>
                  </a:cubicBezTo>
                  <a:cubicBezTo>
                    <a:pt x="437" y="3688"/>
                    <a:pt x="0" y="3188"/>
                    <a:pt x="0" y="234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5"/>
            <p:cNvSpPr/>
            <p:nvPr/>
          </p:nvSpPr>
          <p:spPr>
            <a:xfrm>
              <a:off x="6980400" y="4899960"/>
              <a:ext cx="675360" cy="1654200"/>
            </a:xfrm>
            <a:custGeom>
              <a:avLst/>
              <a:gdLst/>
              <a:ahLst/>
              <a:cxnLst/>
              <a:rect l="l" t="t" r="r" b="b"/>
              <a:pathLst>
                <a:path w="1876" h="4595" extrusionOk="0">
                  <a:moveTo>
                    <a:pt x="0" y="3500"/>
                  </a:moveTo>
                  <a:lnTo>
                    <a:pt x="0" y="350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31" y="0"/>
                    <a:pt x="1031" y="0"/>
                    <a:pt x="1031" y="0"/>
                  </a:cubicBezTo>
                  <a:cubicBezTo>
                    <a:pt x="1031" y="906"/>
                    <a:pt x="1031" y="906"/>
                    <a:pt x="1031" y="906"/>
                  </a:cubicBezTo>
                  <a:cubicBezTo>
                    <a:pt x="1875" y="906"/>
                    <a:pt x="1875" y="906"/>
                    <a:pt x="1875" y="906"/>
                  </a:cubicBezTo>
                  <a:cubicBezTo>
                    <a:pt x="1875" y="1781"/>
                    <a:pt x="1875" y="1781"/>
                    <a:pt x="1875" y="1781"/>
                  </a:cubicBezTo>
                  <a:cubicBezTo>
                    <a:pt x="1031" y="1781"/>
                    <a:pt x="1031" y="1781"/>
                    <a:pt x="1031" y="1781"/>
                  </a:cubicBezTo>
                  <a:cubicBezTo>
                    <a:pt x="1031" y="3344"/>
                    <a:pt x="1031" y="3344"/>
                    <a:pt x="1031" y="3344"/>
                  </a:cubicBezTo>
                  <a:cubicBezTo>
                    <a:pt x="1031" y="3562"/>
                    <a:pt x="1125" y="3687"/>
                    <a:pt x="1344" y="3687"/>
                  </a:cubicBezTo>
                  <a:cubicBezTo>
                    <a:pt x="1531" y="3687"/>
                    <a:pt x="1719" y="3656"/>
                    <a:pt x="1844" y="3562"/>
                  </a:cubicBezTo>
                  <a:cubicBezTo>
                    <a:pt x="1844" y="4375"/>
                    <a:pt x="1844" y="4375"/>
                    <a:pt x="1844" y="4375"/>
                  </a:cubicBezTo>
                  <a:cubicBezTo>
                    <a:pt x="1656" y="4531"/>
                    <a:pt x="1406" y="4594"/>
                    <a:pt x="1031" y="4594"/>
                  </a:cubicBezTo>
                  <a:cubicBezTo>
                    <a:pt x="406" y="4594"/>
                    <a:pt x="0" y="4344"/>
                    <a:pt x="0" y="350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5"/>
            <p:cNvSpPr/>
            <p:nvPr/>
          </p:nvSpPr>
          <p:spPr>
            <a:xfrm>
              <a:off x="7812720" y="5214960"/>
              <a:ext cx="1058040" cy="1339200"/>
            </a:xfrm>
            <a:custGeom>
              <a:avLst/>
              <a:gdLst/>
              <a:ahLst/>
              <a:cxnLst/>
              <a:rect l="l" t="t" r="r" b="b"/>
              <a:pathLst>
                <a:path w="2939" h="3720" extrusionOk="0">
                  <a:moveTo>
                    <a:pt x="0" y="3187"/>
                  </a:moveTo>
                  <a:lnTo>
                    <a:pt x="0" y="3187"/>
                  </a:lnTo>
                  <a:cubicBezTo>
                    <a:pt x="438" y="2500"/>
                    <a:pt x="438" y="2500"/>
                    <a:pt x="438" y="2500"/>
                  </a:cubicBezTo>
                  <a:cubicBezTo>
                    <a:pt x="844" y="2781"/>
                    <a:pt x="1250" y="2937"/>
                    <a:pt x="1594" y="2937"/>
                  </a:cubicBezTo>
                  <a:cubicBezTo>
                    <a:pt x="1875" y="2937"/>
                    <a:pt x="2032" y="2844"/>
                    <a:pt x="2032" y="2656"/>
                  </a:cubicBezTo>
                  <a:lnTo>
                    <a:pt x="2032" y="2656"/>
                  </a:lnTo>
                  <a:cubicBezTo>
                    <a:pt x="2032" y="2437"/>
                    <a:pt x="1657" y="2344"/>
                    <a:pt x="1282" y="2250"/>
                  </a:cubicBezTo>
                  <a:cubicBezTo>
                    <a:pt x="782" y="2094"/>
                    <a:pt x="188" y="1844"/>
                    <a:pt x="188" y="1156"/>
                  </a:cubicBezTo>
                  <a:cubicBezTo>
                    <a:pt x="188" y="1125"/>
                    <a:pt x="188" y="1125"/>
                    <a:pt x="188" y="1125"/>
                  </a:cubicBezTo>
                  <a:cubicBezTo>
                    <a:pt x="188" y="406"/>
                    <a:pt x="782" y="0"/>
                    <a:pt x="1532" y="0"/>
                  </a:cubicBezTo>
                  <a:cubicBezTo>
                    <a:pt x="1969" y="0"/>
                    <a:pt x="2469" y="156"/>
                    <a:pt x="2875" y="406"/>
                  </a:cubicBezTo>
                  <a:cubicBezTo>
                    <a:pt x="2469" y="1125"/>
                    <a:pt x="2469" y="1125"/>
                    <a:pt x="2469" y="1125"/>
                  </a:cubicBezTo>
                  <a:cubicBezTo>
                    <a:pt x="2125" y="906"/>
                    <a:pt x="1750" y="781"/>
                    <a:pt x="1500" y="781"/>
                  </a:cubicBezTo>
                  <a:cubicBezTo>
                    <a:pt x="1250" y="781"/>
                    <a:pt x="1125" y="875"/>
                    <a:pt x="1125" y="1031"/>
                  </a:cubicBezTo>
                  <a:lnTo>
                    <a:pt x="1125" y="1031"/>
                  </a:lnTo>
                  <a:cubicBezTo>
                    <a:pt x="1125" y="1250"/>
                    <a:pt x="1469" y="1344"/>
                    <a:pt x="1844" y="1469"/>
                  </a:cubicBezTo>
                  <a:cubicBezTo>
                    <a:pt x="2375" y="1656"/>
                    <a:pt x="2938" y="1875"/>
                    <a:pt x="2938" y="2562"/>
                  </a:cubicBezTo>
                  <a:lnTo>
                    <a:pt x="2938" y="2562"/>
                  </a:lnTo>
                  <a:cubicBezTo>
                    <a:pt x="2938" y="3375"/>
                    <a:pt x="2344" y="3719"/>
                    <a:pt x="1563" y="3719"/>
                  </a:cubicBezTo>
                  <a:cubicBezTo>
                    <a:pt x="1063" y="3719"/>
                    <a:pt x="500" y="3562"/>
                    <a:pt x="0" y="318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5"/>
            <p:cNvSpPr/>
            <p:nvPr/>
          </p:nvSpPr>
          <p:spPr>
            <a:xfrm>
              <a:off x="3144600" y="2076480"/>
              <a:ext cx="1395360" cy="934200"/>
            </a:xfrm>
            <a:custGeom>
              <a:avLst/>
              <a:gdLst/>
              <a:ahLst/>
              <a:cxnLst/>
              <a:rect l="l" t="t" r="r" b="b"/>
              <a:pathLst>
                <a:path w="3876" h="2595" extrusionOk="0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5"/>
            <p:cNvSpPr/>
            <p:nvPr/>
          </p:nvSpPr>
          <p:spPr>
            <a:xfrm>
              <a:off x="4528080" y="3539160"/>
              <a:ext cx="1057680" cy="900000"/>
            </a:xfrm>
            <a:custGeom>
              <a:avLst/>
              <a:gdLst/>
              <a:ahLst/>
              <a:cxnLst/>
              <a:rect l="l" t="t" r="r" b="b"/>
              <a:pathLst>
                <a:path w="2938" h="2500" extrusionOk="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5"/>
            <p:cNvSpPr/>
            <p:nvPr/>
          </p:nvSpPr>
          <p:spPr>
            <a:xfrm>
              <a:off x="5585400" y="2076480"/>
              <a:ext cx="1384200" cy="934200"/>
            </a:xfrm>
            <a:custGeom>
              <a:avLst/>
              <a:gdLst/>
              <a:ahLst/>
              <a:cxnLst/>
              <a:rect l="l" t="t" r="r" b="b"/>
              <a:pathLst>
                <a:path w="3845" h="2595" extrusionOk="0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5"/>
            <p:cNvSpPr/>
            <p:nvPr/>
          </p:nvSpPr>
          <p:spPr>
            <a:xfrm>
              <a:off x="4393080" y="996480"/>
              <a:ext cx="1338840" cy="2014200"/>
            </a:xfrm>
            <a:custGeom>
              <a:avLst/>
              <a:gdLst/>
              <a:ahLst/>
              <a:cxnLst/>
              <a:rect l="l" t="t" r="r" b="b"/>
              <a:pathLst>
                <a:path w="3719" h="5595" extrusionOk="0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5"/>
            <p:cNvSpPr/>
            <p:nvPr/>
          </p:nvSpPr>
          <p:spPr>
            <a:xfrm>
              <a:off x="3965760" y="3179160"/>
              <a:ext cx="2182320" cy="191520"/>
            </a:xfrm>
            <a:custGeom>
              <a:avLst/>
              <a:gdLst/>
              <a:ahLst/>
              <a:cxnLst/>
              <a:rect l="l" t="t" r="r" b="b"/>
              <a:pathLst>
                <a:path w="6062" h="532" extrusionOk="0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7" name="Google Shape;157;p95"/>
          <p:cNvSpPr txBox="1">
            <a:spLocks noGrp="1"/>
          </p:cNvSpPr>
          <p:nvPr>
            <p:ph type="body" idx="2"/>
          </p:nvPr>
        </p:nvSpPr>
        <p:spPr>
          <a:xfrm>
            <a:off x="1981338" y="4569517"/>
            <a:ext cx="8229325" cy="10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5063"/>
              <a:buNone/>
              <a:defRPr sz="4050" b="1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bg>
      <p:bgPr>
        <a:solidFill>
          <a:schemeClr val="dk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6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6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96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6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96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4" name="Google Shape;164;p96"/>
          <p:cNvSpPr txBox="1"/>
          <p:nvPr/>
        </p:nvSpPr>
        <p:spPr>
          <a:xfrm>
            <a:off x="2266950" y="4034726"/>
            <a:ext cx="2558415" cy="63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Thank you</a:t>
            </a:r>
            <a:endParaRPr sz="4050" b="0" i="0">
              <a:solidFill>
                <a:schemeClr val="dk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grpSp>
        <p:nvGrpSpPr>
          <p:cNvPr id="165" name="Google Shape;165;p96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166" name="Google Shape;166;p96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6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6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6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6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6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6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6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6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6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bg>
      <p:bgPr>
        <a:solidFill>
          <a:schemeClr val="lt2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7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97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97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97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97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83" name="Google Shape;183;p97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184" name="Google Shape;184;p97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7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7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7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7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7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7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7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7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7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grpSp>
        <p:nvGrpSpPr>
          <p:cNvPr id="195" name="Google Shape;195;p97"/>
          <p:cNvGrpSpPr/>
          <p:nvPr/>
        </p:nvGrpSpPr>
        <p:grpSpPr>
          <a:xfrm>
            <a:off x="3271332" y="886666"/>
            <a:ext cx="5649337" cy="5084669"/>
            <a:chOff x="6508960" y="2108202"/>
            <a:chExt cx="3238386" cy="2914699"/>
          </a:xfrm>
        </p:grpSpPr>
        <p:sp>
          <p:nvSpPr>
            <p:cNvPr id="196" name="Google Shape;196;p97"/>
            <p:cNvSpPr/>
            <p:nvPr/>
          </p:nvSpPr>
          <p:spPr>
            <a:xfrm>
              <a:off x="6508960" y="3022570"/>
              <a:ext cx="1181363" cy="790928"/>
            </a:xfrm>
            <a:custGeom>
              <a:avLst/>
              <a:gdLst/>
              <a:ahLst/>
              <a:cxnLst/>
              <a:rect l="l" t="t" r="r" b="b"/>
              <a:pathLst>
                <a:path w="3876" h="2595" extrusionOk="0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7"/>
            <p:cNvSpPr/>
            <p:nvPr/>
          </p:nvSpPr>
          <p:spPr>
            <a:xfrm>
              <a:off x="7680265" y="4260928"/>
              <a:ext cx="895471" cy="761973"/>
            </a:xfrm>
            <a:custGeom>
              <a:avLst/>
              <a:gdLst/>
              <a:ahLst/>
              <a:cxnLst/>
              <a:rect l="l" t="t" r="r" b="b"/>
              <a:pathLst>
                <a:path w="2938" h="2500" extrusionOk="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7"/>
            <p:cNvSpPr/>
            <p:nvPr/>
          </p:nvSpPr>
          <p:spPr>
            <a:xfrm>
              <a:off x="8575431" y="3022570"/>
              <a:ext cx="1171915" cy="790928"/>
            </a:xfrm>
            <a:custGeom>
              <a:avLst/>
              <a:gdLst/>
              <a:ahLst/>
              <a:cxnLst/>
              <a:rect l="l" t="t" r="r" b="b"/>
              <a:pathLst>
                <a:path w="3845" h="2595" extrusionOk="0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7"/>
            <p:cNvSpPr/>
            <p:nvPr/>
          </p:nvSpPr>
          <p:spPr>
            <a:xfrm>
              <a:off x="7565969" y="2108202"/>
              <a:ext cx="1133511" cy="1705296"/>
            </a:xfrm>
            <a:custGeom>
              <a:avLst/>
              <a:gdLst/>
              <a:ahLst/>
              <a:cxnLst/>
              <a:rect l="l" t="t" r="r" b="b"/>
              <a:pathLst>
                <a:path w="3719" h="5595" extrusionOk="0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7"/>
            <p:cNvSpPr/>
            <p:nvPr/>
          </p:nvSpPr>
          <p:spPr>
            <a:xfrm>
              <a:off x="7204184" y="3956139"/>
              <a:ext cx="1847632" cy="162148"/>
            </a:xfrm>
            <a:custGeom>
              <a:avLst/>
              <a:gdLst/>
              <a:ahLst/>
              <a:cxnLst/>
              <a:rect l="l" t="t" r="r" b="b"/>
              <a:pathLst>
                <a:path w="6062" h="532" extrusionOk="0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3">
  <p:cSld name="Title Slide 3">
    <p:bg>
      <p:bgPr>
        <a:solidFill>
          <a:schemeClr val="dk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8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98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98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8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8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07" name="Google Shape;207;p98"/>
          <p:cNvGrpSpPr/>
          <p:nvPr/>
        </p:nvGrpSpPr>
        <p:grpSpPr>
          <a:xfrm>
            <a:off x="3271332" y="886666"/>
            <a:ext cx="5649337" cy="5084669"/>
            <a:chOff x="6508960" y="2108202"/>
            <a:chExt cx="3238386" cy="2914699"/>
          </a:xfrm>
        </p:grpSpPr>
        <p:sp>
          <p:nvSpPr>
            <p:cNvPr id="208" name="Google Shape;208;p98"/>
            <p:cNvSpPr/>
            <p:nvPr/>
          </p:nvSpPr>
          <p:spPr>
            <a:xfrm>
              <a:off x="6508960" y="3022570"/>
              <a:ext cx="1181363" cy="790928"/>
            </a:xfrm>
            <a:custGeom>
              <a:avLst/>
              <a:gdLst/>
              <a:ahLst/>
              <a:cxnLst/>
              <a:rect l="l" t="t" r="r" b="b"/>
              <a:pathLst>
                <a:path w="3876" h="2595" extrusionOk="0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8"/>
            <p:cNvSpPr/>
            <p:nvPr/>
          </p:nvSpPr>
          <p:spPr>
            <a:xfrm>
              <a:off x="7680265" y="4260928"/>
              <a:ext cx="895471" cy="761973"/>
            </a:xfrm>
            <a:custGeom>
              <a:avLst/>
              <a:gdLst/>
              <a:ahLst/>
              <a:cxnLst/>
              <a:rect l="l" t="t" r="r" b="b"/>
              <a:pathLst>
                <a:path w="2938" h="2500" extrusionOk="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8"/>
            <p:cNvSpPr/>
            <p:nvPr/>
          </p:nvSpPr>
          <p:spPr>
            <a:xfrm>
              <a:off x="8575431" y="3022570"/>
              <a:ext cx="1171915" cy="790928"/>
            </a:xfrm>
            <a:custGeom>
              <a:avLst/>
              <a:gdLst/>
              <a:ahLst/>
              <a:cxnLst/>
              <a:rect l="l" t="t" r="r" b="b"/>
              <a:pathLst>
                <a:path w="3845" h="2595" extrusionOk="0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8"/>
            <p:cNvSpPr/>
            <p:nvPr/>
          </p:nvSpPr>
          <p:spPr>
            <a:xfrm>
              <a:off x="7565969" y="2108202"/>
              <a:ext cx="1133511" cy="1705296"/>
            </a:xfrm>
            <a:custGeom>
              <a:avLst/>
              <a:gdLst/>
              <a:ahLst/>
              <a:cxnLst/>
              <a:rect l="l" t="t" r="r" b="b"/>
              <a:pathLst>
                <a:path w="3719" h="5595" extrusionOk="0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8"/>
            <p:cNvSpPr/>
            <p:nvPr/>
          </p:nvSpPr>
          <p:spPr>
            <a:xfrm>
              <a:off x="7204184" y="3956139"/>
              <a:ext cx="1847632" cy="162148"/>
            </a:xfrm>
            <a:custGeom>
              <a:avLst/>
              <a:gdLst/>
              <a:ahLst/>
              <a:cxnLst/>
              <a:rect l="l" t="t" r="r" b="b"/>
              <a:pathLst>
                <a:path w="6062" h="532" extrusionOk="0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3">
  <p:cSld name="1_Title Slide 3"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9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9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9"/>
          <p:cNvSpPr txBox="1">
            <a:spLocks noGrp="1"/>
          </p:cNvSpPr>
          <p:nvPr>
            <p:ph type="ftr" idx="11"/>
          </p:nvPr>
        </p:nvSpPr>
        <p:spPr>
          <a:xfrm>
            <a:off x="4312205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99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9"/>
          <p:cNvSpPr txBox="1">
            <a:spLocks noGrp="1"/>
          </p:cNvSpPr>
          <p:nvPr>
            <p:ph type="sldNum" idx="12"/>
          </p:nvPr>
        </p:nvSpPr>
        <p:spPr>
          <a:xfrm>
            <a:off x="5938362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19" name="Google Shape;219;p99"/>
          <p:cNvGrpSpPr/>
          <p:nvPr/>
        </p:nvGrpSpPr>
        <p:grpSpPr>
          <a:xfrm>
            <a:off x="8134503" y="5454243"/>
            <a:ext cx="3704437" cy="1042285"/>
            <a:chOff x="228240" y="2152440"/>
            <a:chExt cx="10101600" cy="2842200"/>
          </a:xfrm>
        </p:grpSpPr>
        <p:sp>
          <p:nvSpPr>
            <p:cNvPr id="220" name="Google Shape;220;p99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9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9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9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9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9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9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9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9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9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ullets ">
  <p:cSld name="1_Title and bullets 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3"/>
          <p:cNvSpPr txBox="1">
            <a:spLocks noGrp="1"/>
          </p:cNvSpPr>
          <p:nvPr>
            <p:ph type="body" idx="1"/>
          </p:nvPr>
        </p:nvSpPr>
        <p:spPr>
          <a:xfrm>
            <a:off x="609600" y="1700809"/>
            <a:ext cx="10094912" cy="442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2A24"/>
              </a:buClr>
              <a:buSzPts val="2400"/>
              <a:buFont typeface="Arial"/>
              <a:buChar char="­"/>
              <a:defRPr sz="2400"/>
            </a:lvl1pPr>
            <a:lvl2pPr marL="914400" lvl="1" indent="-3979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4pPr>
            <a:lvl5pPr marL="2286000" lvl="4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5pPr>
            <a:lvl6pPr marL="2743200" lvl="5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by white">
  <p:cSld name="Presentation by white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0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00"/>
          <p:cNvSpPr txBox="1">
            <a:spLocks noGrp="1"/>
          </p:cNvSpPr>
          <p:nvPr>
            <p:ph type="title"/>
          </p:nvPr>
        </p:nvSpPr>
        <p:spPr>
          <a:xfrm>
            <a:off x="342901" y="2941602"/>
            <a:ext cx="3190875" cy="48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00"/>
          <p:cNvSpPr/>
          <p:nvPr/>
        </p:nvSpPr>
        <p:spPr>
          <a:xfrm>
            <a:off x="342900" y="2733853"/>
            <a:ext cx="139737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619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 presentation by</a:t>
            </a:r>
            <a:endParaRPr sz="1350" b="0" i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235" name="Google Shape;235;p100"/>
          <p:cNvGrpSpPr/>
          <p:nvPr/>
        </p:nvGrpSpPr>
        <p:grpSpPr>
          <a:xfrm>
            <a:off x="8134503" y="5454243"/>
            <a:ext cx="3704437" cy="1042285"/>
            <a:chOff x="228240" y="2152440"/>
            <a:chExt cx="10101600" cy="2842200"/>
          </a:xfrm>
        </p:grpSpPr>
        <p:sp>
          <p:nvSpPr>
            <p:cNvPr id="236" name="Google Shape;236;p100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0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0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0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0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00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00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00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0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0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00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247" name="Google Shape;247;p100"/>
          <p:cNvSpPr txBox="1"/>
          <p:nvPr/>
        </p:nvSpPr>
        <p:spPr>
          <a:xfrm>
            <a:off x="253093" y="325926"/>
            <a:ext cx="4896259" cy="205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Share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 more.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by purple">
  <p:cSld name="Presentation by purple">
    <p:bg>
      <p:bgPr>
        <a:solidFill>
          <a:schemeClr val="dk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1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01"/>
          <p:cNvSpPr txBox="1">
            <a:spLocks noGrp="1"/>
          </p:cNvSpPr>
          <p:nvPr>
            <p:ph type="title"/>
          </p:nvPr>
        </p:nvSpPr>
        <p:spPr>
          <a:xfrm>
            <a:off x="342901" y="2941602"/>
            <a:ext cx="3190875" cy="48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01"/>
          <p:cNvSpPr/>
          <p:nvPr/>
        </p:nvSpPr>
        <p:spPr>
          <a:xfrm>
            <a:off x="342900" y="2733853"/>
            <a:ext cx="139737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619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 presentation by</a:t>
            </a:r>
            <a:endParaRPr sz="1350" b="0" i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252" name="Google Shape;252;p101"/>
          <p:cNvGrpSpPr/>
          <p:nvPr/>
        </p:nvGrpSpPr>
        <p:grpSpPr>
          <a:xfrm>
            <a:off x="8134503" y="5454243"/>
            <a:ext cx="3704437" cy="1042285"/>
            <a:chOff x="228240" y="2152440"/>
            <a:chExt cx="10101600" cy="2842200"/>
          </a:xfrm>
        </p:grpSpPr>
        <p:sp>
          <p:nvSpPr>
            <p:cNvPr id="253" name="Google Shape;253;p10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01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1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01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01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1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1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1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1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1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64" name="Google Shape;264;p101"/>
          <p:cNvSpPr txBox="1"/>
          <p:nvPr/>
        </p:nvSpPr>
        <p:spPr>
          <a:xfrm>
            <a:off x="253093" y="325926"/>
            <a:ext cx="4896259" cy="205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Share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 more.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by Image 1">
  <p:cSld name="Presentation by Imag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2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02"/>
          <p:cNvSpPr txBox="1">
            <a:spLocks noGrp="1"/>
          </p:cNvSpPr>
          <p:nvPr>
            <p:ph type="title"/>
          </p:nvPr>
        </p:nvSpPr>
        <p:spPr>
          <a:xfrm>
            <a:off x="342901" y="2941602"/>
            <a:ext cx="3190875" cy="48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02"/>
          <p:cNvSpPr/>
          <p:nvPr/>
        </p:nvSpPr>
        <p:spPr>
          <a:xfrm>
            <a:off x="342900" y="2733853"/>
            <a:ext cx="139737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619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 presentation by</a:t>
            </a:r>
            <a:endParaRPr sz="1350" b="0" i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269" name="Google Shape;269;p102"/>
          <p:cNvGrpSpPr/>
          <p:nvPr/>
        </p:nvGrpSpPr>
        <p:grpSpPr>
          <a:xfrm>
            <a:off x="8134503" y="5454243"/>
            <a:ext cx="3704437" cy="1042285"/>
            <a:chOff x="228240" y="2152440"/>
            <a:chExt cx="10101600" cy="2842200"/>
          </a:xfrm>
        </p:grpSpPr>
        <p:sp>
          <p:nvSpPr>
            <p:cNvPr id="270" name="Google Shape;270;p102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02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02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02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02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02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02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02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02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02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81" name="Google Shape;281;p102"/>
          <p:cNvSpPr txBox="1"/>
          <p:nvPr/>
        </p:nvSpPr>
        <p:spPr>
          <a:xfrm>
            <a:off x="253093" y="325926"/>
            <a:ext cx="4896259" cy="205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Share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 more.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by Image 2">
  <p:cSld name="Presentation by Imag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3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03"/>
          <p:cNvSpPr txBox="1">
            <a:spLocks noGrp="1"/>
          </p:cNvSpPr>
          <p:nvPr>
            <p:ph type="title"/>
          </p:nvPr>
        </p:nvSpPr>
        <p:spPr>
          <a:xfrm>
            <a:off x="342901" y="2941602"/>
            <a:ext cx="3190875" cy="48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03"/>
          <p:cNvSpPr/>
          <p:nvPr/>
        </p:nvSpPr>
        <p:spPr>
          <a:xfrm>
            <a:off x="342900" y="2733853"/>
            <a:ext cx="139737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619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 presentation by</a:t>
            </a:r>
            <a:endParaRPr sz="1350" b="0" i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286" name="Google Shape;286;p103"/>
          <p:cNvGrpSpPr/>
          <p:nvPr/>
        </p:nvGrpSpPr>
        <p:grpSpPr>
          <a:xfrm>
            <a:off x="8134503" y="5454243"/>
            <a:ext cx="3704437" cy="1042285"/>
            <a:chOff x="228240" y="2152440"/>
            <a:chExt cx="10101600" cy="2842200"/>
          </a:xfrm>
        </p:grpSpPr>
        <p:sp>
          <p:nvSpPr>
            <p:cNvPr id="287" name="Google Shape;287;p103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03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0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03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03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03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03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3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3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03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03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98" name="Google Shape;298;p103"/>
          <p:cNvSpPr txBox="1"/>
          <p:nvPr/>
        </p:nvSpPr>
        <p:spPr>
          <a:xfrm>
            <a:off x="253093" y="325926"/>
            <a:ext cx="4896259" cy="205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Share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 more.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Aqua">
  <p:cSld name="Divider slide Aqua">
    <p:bg>
      <p:bgPr>
        <a:solidFill>
          <a:schemeClr val="lt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4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04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04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3" name="Google Shape;303;p104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304" name="Google Shape;304;p104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04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04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0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04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04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04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04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04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04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04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15" name="Google Shape;315;p104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04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7" name="Google Shape;317;p104"/>
          <p:cNvSpPr txBox="1">
            <a:spLocks noGrp="1"/>
          </p:cNvSpPr>
          <p:nvPr>
            <p:ph type="body" idx="2"/>
          </p:nvPr>
        </p:nvSpPr>
        <p:spPr>
          <a:xfrm>
            <a:off x="2300287" y="4071471"/>
            <a:ext cx="9529763" cy="102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5063"/>
              <a:buNone/>
              <a:defRPr sz="40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Red">
  <p:cSld name="Divider slide Red">
    <p:bg>
      <p:bgPr>
        <a:solidFill>
          <a:schemeClr val="accent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05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05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05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2" name="Google Shape;322;p105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323" name="Google Shape;323;p105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05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05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05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0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05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05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05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05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05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05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34" name="Google Shape;334;p105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05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6" name="Google Shape;336;p105"/>
          <p:cNvSpPr txBox="1">
            <a:spLocks noGrp="1"/>
          </p:cNvSpPr>
          <p:nvPr>
            <p:ph type="body" idx="2"/>
          </p:nvPr>
        </p:nvSpPr>
        <p:spPr>
          <a:xfrm>
            <a:off x="2300287" y="4071471"/>
            <a:ext cx="9529763" cy="102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5063"/>
              <a:buNone/>
              <a:defRPr sz="40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Green">
  <p:cSld name="Divider slide Green">
    <p:bg>
      <p:bgPr>
        <a:solidFill>
          <a:schemeClr val="accent2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6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06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06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1" name="Google Shape;341;p106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342" name="Google Shape;342;p106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06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06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06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06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0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06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06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06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06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06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53" name="Google Shape;353;p106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06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5" name="Google Shape;355;p106"/>
          <p:cNvSpPr txBox="1">
            <a:spLocks noGrp="1"/>
          </p:cNvSpPr>
          <p:nvPr>
            <p:ph type="body" idx="2"/>
          </p:nvPr>
        </p:nvSpPr>
        <p:spPr>
          <a:xfrm>
            <a:off x="2300287" y="4071471"/>
            <a:ext cx="9529763" cy="102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5063"/>
              <a:buNone/>
              <a:defRPr sz="40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Blue">
  <p:cSld name="Divider slide Blue">
    <p:bg>
      <p:bgPr>
        <a:solidFill>
          <a:schemeClr val="accent3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07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07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07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" name="Google Shape;360;p107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361" name="Google Shape;361;p107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7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07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07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7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7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0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07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07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7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07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72" name="Google Shape;372;p107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07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4" name="Google Shape;374;p107"/>
          <p:cNvSpPr txBox="1">
            <a:spLocks noGrp="1"/>
          </p:cNvSpPr>
          <p:nvPr>
            <p:ph type="body" idx="2"/>
          </p:nvPr>
        </p:nvSpPr>
        <p:spPr>
          <a:xfrm>
            <a:off x="2300287" y="4071471"/>
            <a:ext cx="9529763" cy="102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5063"/>
              <a:buNone/>
              <a:defRPr sz="40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">
  <p:cSld name="Image right">
    <p:bg>
      <p:bgPr>
        <a:solidFill>
          <a:schemeClr val="accent3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08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08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08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80" name="Google Shape;380;p108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381" name="Google Shape;381;p108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08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08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08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08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08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08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8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8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08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392" name="Google Shape;392;p108"/>
          <p:cNvSpPr txBox="1"/>
          <p:nvPr/>
        </p:nvSpPr>
        <p:spPr>
          <a:xfrm>
            <a:off x="345675" y="313809"/>
            <a:ext cx="2604611" cy="21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 Share more. Be more.</a:t>
            </a:r>
            <a:endParaRPr sz="1350" b="0" i="0">
              <a:solidFill>
                <a:schemeClr val="dk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393" name="Google Shape;393;p108"/>
          <p:cNvSpPr txBox="1">
            <a:spLocks noGrp="1"/>
          </p:cNvSpPr>
          <p:nvPr>
            <p:ph type="body" idx="1"/>
          </p:nvPr>
        </p:nvSpPr>
        <p:spPr>
          <a:xfrm>
            <a:off x="1158000" y="1620000"/>
            <a:ext cx="3780000" cy="450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1">
  <p:cSld name="Image left 1">
    <p:bg>
      <p:bgPr>
        <a:solidFill>
          <a:schemeClr val="dk2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09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09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09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99" name="Google Shape;399;p109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400" name="Google Shape;400;p109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9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09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09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09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09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9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9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9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9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11" name="Google Shape;411;p109"/>
          <p:cNvSpPr txBox="1"/>
          <p:nvPr/>
        </p:nvSpPr>
        <p:spPr>
          <a:xfrm>
            <a:off x="345675" y="313809"/>
            <a:ext cx="2604611" cy="21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 Share more. Be more.</a:t>
            </a:r>
            <a:endParaRPr sz="1350" b="0" i="0">
              <a:solidFill>
                <a:schemeClr val="dk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12" name="Google Shape;412;p109"/>
          <p:cNvSpPr txBox="1">
            <a:spLocks noGrp="1"/>
          </p:cNvSpPr>
          <p:nvPr>
            <p:ph type="body" idx="1"/>
          </p:nvPr>
        </p:nvSpPr>
        <p:spPr>
          <a:xfrm>
            <a:off x="7249238" y="1620000"/>
            <a:ext cx="3780000" cy="450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5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8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left 2">
  <p:cSld name="Image left 2">
    <p:bg>
      <p:bgPr>
        <a:solidFill>
          <a:schemeClr val="accen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10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10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10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10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10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20" name="Google Shape;420;p110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421" name="Google Shape;421;p110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0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0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0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0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0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0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0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0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0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32" name="Google Shape;432;p110"/>
          <p:cNvSpPr txBox="1">
            <a:spLocks noGrp="1"/>
          </p:cNvSpPr>
          <p:nvPr>
            <p:ph type="body" idx="2"/>
          </p:nvPr>
        </p:nvSpPr>
        <p:spPr>
          <a:xfrm>
            <a:off x="7249238" y="1620000"/>
            <a:ext cx="3780000" cy="450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Image left 2">
  <p:cSld name="1_Image left 2">
    <p:bg>
      <p:bgPr>
        <a:solidFill>
          <a:schemeClr val="accent2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11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11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11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11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11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40" name="Google Shape;440;p111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441" name="Google Shape;441;p11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1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1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1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1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1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1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1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1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1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52" name="Google Shape;452;p111"/>
          <p:cNvSpPr txBox="1">
            <a:spLocks noGrp="1"/>
          </p:cNvSpPr>
          <p:nvPr>
            <p:ph type="body" idx="2"/>
          </p:nvPr>
        </p:nvSpPr>
        <p:spPr>
          <a:xfrm>
            <a:off x="7249238" y="1620000"/>
            <a:ext cx="3780000" cy="450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Image left 2">
  <p:cSld name="2_Image left 2">
    <p:bg>
      <p:bgPr>
        <a:solidFill>
          <a:schemeClr val="l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12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12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12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12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12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0" name="Google Shape;460;p112"/>
          <p:cNvSpPr txBox="1">
            <a:spLocks noGrp="1"/>
          </p:cNvSpPr>
          <p:nvPr>
            <p:ph type="body" idx="2"/>
          </p:nvPr>
        </p:nvSpPr>
        <p:spPr>
          <a:xfrm>
            <a:off x="1158000" y="1620000"/>
            <a:ext cx="3780000" cy="450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1" name="Google Shape;461;p112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462" name="Google Shape;462;p112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2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2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2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2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2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2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2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2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2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Image left 2">
  <p:cSld name="4_Image left 2"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6488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13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13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13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13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13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0" name="Google Shape;480;p113"/>
          <p:cNvSpPr txBox="1">
            <a:spLocks noGrp="1"/>
          </p:cNvSpPr>
          <p:nvPr>
            <p:ph type="body" idx="2"/>
          </p:nvPr>
        </p:nvSpPr>
        <p:spPr>
          <a:xfrm>
            <a:off x="1158000" y="1620000"/>
            <a:ext cx="3780000" cy="450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371475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Font typeface="Arial"/>
              <a:buChar char="•"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113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482" name="Google Shape;482;p113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3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3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3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3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3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3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3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3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3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Image left 2">
  <p:cSld name="3_Image left 2">
    <p:bg>
      <p:bgPr>
        <a:solidFill>
          <a:schemeClr val="lt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14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14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14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14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14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500" name="Google Shape;500;p114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01" name="Google Shape;501;p114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4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4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4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4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4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4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4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4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4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512" name="Google Shape;512;p114"/>
          <p:cNvSpPr txBox="1">
            <a:spLocks noGrp="1"/>
          </p:cNvSpPr>
          <p:nvPr>
            <p:ph type="body" idx="2"/>
          </p:nvPr>
        </p:nvSpPr>
        <p:spPr>
          <a:xfrm>
            <a:off x="7292441" y="1620000"/>
            <a:ext cx="3767138" cy="45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>
                <a:solidFill>
                  <a:schemeClr val="dk2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 purple">
  <p:cSld name="Title and text content purple">
    <p:bg>
      <p:bgPr>
        <a:solidFill>
          <a:schemeClr val="dk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5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15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15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115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18" name="Google Shape;518;p115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5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5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5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5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5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5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5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5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5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29" name="Google Shape;529;p115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15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1" name="Google Shape;531;p115"/>
          <p:cNvSpPr txBox="1">
            <a:spLocks noGrp="1"/>
          </p:cNvSpPr>
          <p:nvPr>
            <p:ph type="body" idx="2"/>
          </p:nvPr>
        </p:nvSpPr>
        <p:spPr>
          <a:xfrm>
            <a:off x="2123782" y="1801909"/>
            <a:ext cx="7944437" cy="198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Clr>
                <a:schemeClr val="lt1"/>
              </a:buClr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s">
  <p:cSld name="Quotes">
    <p:bg>
      <p:bgPr>
        <a:solidFill>
          <a:schemeClr val="l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6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16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16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6" name="Google Shape;536;p116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37" name="Google Shape;537;p116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6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6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6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6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6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6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6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6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6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548" name="Google Shape;548;p116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16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0" name="Google Shape;550;p116"/>
          <p:cNvSpPr txBox="1">
            <a:spLocks noGrp="1"/>
          </p:cNvSpPr>
          <p:nvPr>
            <p:ph type="body" idx="2"/>
          </p:nvPr>
        </p:nvSpPr>
        <p:spPr>
          <a:xfrm>
            <a:off x="2123782" y="2430000"/>
            <a:ext cx="7944437" cy="25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1pPr>
            <a:lvl2pPr marL="914400" lvl="1" indent="-22860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4800"/>
            </a:lvl2pPr>
            <a:lvl3pPr marL="1371600" lvl="2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3pPr>
            <a:lvl4pPr marL="1828800" lvl="3" indent="-22860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4800"/>
            </a:lvl4pPr>
            <a:lvl5pPr marL="2286000" lvl="4" indent="-228600" algn="l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s purple">
  <p:cSld name="Quotes purple">
    <p:bg>
      <p:bgPr>
        <a:solidFill>
          <a:schemeClr val="dk2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17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17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17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117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56" name="Google Shape;556;p117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17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17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17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17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17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1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17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17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17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17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67" name="Google Shape;567;p117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17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9" name="Google Shape;569;p117"/>
          <p:cNvSpPr txBox="1">
            <a:spLocks noGrp="1"/>
          </p:cNvSpPr>
          <p:nvPr>
            <p:ph type="body" idx="2"/>
          </p:nvPr>
        </p:nvSpPr>
        <p:spPr>
          <a:xfrm>
            <a:off x="2123782" y="2430000"/>
            <a:ext cx="7944437" cy="25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4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4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 2Col">
  <p:cSld name="Title and text content 2Col">
    <p:bg>
      <p:bgPr>
        <a:solidFill>
          <a:schemeClr val="lt1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18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18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18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118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75" name="Google Shape;575;p118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18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18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18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8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8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8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8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18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18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586" name="Google Shape;586;p118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18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8" name="Google Shape;588;p118"/>
          <p:cNvSpPr txBox="1">
            <a:spLocks noGrp="1"/>
          </p:cNvSpPr>
          <p:nvPr>
            <p:ph type="body" idx="2"/>
          </p:nvPr>
        </p:nvSpPr>
        <p:spPr>
          <a:xfrm>
            <a:off x="2293949" y="1801909"/>
            <a:ext cx="7595382" cy="414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 2Col purple">
  <p:cSld name="Title and text content 2Col purple">
    <p:bg>
      <p:bgPr>
        <a:solidFill>
          <a:schemeClr val="dk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19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19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19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3" name="Google Shape;593;p119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94" name="Google Shape;594;p119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9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9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9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9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9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9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9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9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9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605" name="Google Shape;605;p119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19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7" name="Google Shape;607;p119"/>
          <p:cNvSpPr txBox="1">
            <a:spLocks noGrp="1"/>
          </p:cNvSpPr>
          <p:nvPr>
            <p:ph type="body" idx="2"/>
          </p:nvPr>
        </p:nvSpPr>
        <p:spPr>
          <a:xfrm>
            <a:off x="2293949" y="1801909"/>
            <a:ext cx="7595382" cy="414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 3Col">
  <p:cSld name="Title and text content 3Col">
    <p:bg>
      <p:bgPr>
        <a:solidFill>
          <a:schemeClr val="lt1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20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20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20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2" name="Google Shape;612;p120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613" name="Google Shape;613;p120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20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20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20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20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20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20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20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20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2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20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624" name="Google Shape;624;p120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20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6" name="Google Shape;626;p120"/>
          <p:cNvSpPr txBox="1">
            <a:spLocks noGrp="1"/>
          </p:cNvSpPr>
          <p:nvPr>
            <p:ph type="body" idx="2"/>
          </p:nvPr>
        </p:nvSpPr>
        <p:spPr>
          <a:xfrm>
            <a:off x="2293949" y="1801909"/>
            <a:ext cx="7595382" cy="414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1pPr>
            <a:lvl2pPr marL="914400" lvl="1" indent="-2286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688"/>
              <a:buNone/>
              <a:defRPr sz="13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 3Col purple">
  <p:cSld name="Title and text content 3Col purple">
    <p:bg>
      <p:bgPr>
        <a:solidFill>
          <a:schemeClr val="dk2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21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21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121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1" name="Google Shape;631;p121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632" name="Google Shape;632;p12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21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21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21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21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21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21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21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21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21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2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643" name="Google Shape;643;p121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21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5" name="Google Shape;645;p121"/>
          <p:cNvSpPr txBox="1">
            <a:spLocks noGrp="1"/>
          </p:cNvSpPr>
          <p:nvPr>
            <p:ph type="body" idx="2"/>
          </p:nvPr>
        </p:nvSpPr>
        <p:spPr>
          <a:xfrm>
            <a:off x="2293949" y="1801909"/>
            <a:ext cx="7595382" cy="414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688"/>
              <a:buNone/>
              <a:defRPr sz="135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o 1">
  <p:cSld name="Bio 1">
    <p:bg>
      <p:bgPr>
        <a:solidFill>
          <a:schemeClr val="lt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22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22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122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0" name="Google Shape;650;p122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651" name="Google Shape;651;p122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2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22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22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22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22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22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22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22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22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22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662" name="Google Shape;662;p122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22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4" name="Google Shape;664;p122"/>
          <p:cNvSpPr txBox="1">
            <a:spLocks noGrp="1"/>
          </p:cNvSpPr>
          <p:nvPr>
            <p:ph type="body" idx="2"/>
          </p:nvPr>
        </p:nvSpPr>
        <p:spPr>
          <a:xfrm>
            <a:off x="2458064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5" name="Google Shape;665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92641" y="1800225"/>
            <a:ext cx="1524000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122"/>
          <p:cNvSpPr txBox="1">
            <a:spLocks noGrp="1"/>
          </p:cNvSpPr>
          <p:nvPr>
            <p:ph type="body" idx="3"/>
          </p:nvPr>
        </p:nvSpPr>
        <p:spPr>
          <a:xfrm>
            <a:off x="4375356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22"/>
          <p:cNvSpPr txBox="1">
            <a:spLocks noGrp="1"/>
          </p:cNvSpPr>
          <p:nvPr>
            <p:ph type="body" idx="4"/>
          </p:nvPr>
        </p:nvSpPr>
        <p:spPr>
          <a:xfrm>
            <a:off x="6292642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22"/>
          <p:cNvSpPr txBox="1">
            <a:spLocks noGrp="1"/>
          </p:cNvSpPr>
          <p:nvPr>
            <p:ph type="body" idx="5"/>
          </p:nvPr>
        </p:nvSpPr>
        <p:spPr>
          <a:xfrm>
            <a:off x="8209938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22"/>
          <p:cNvSpPr/>
          <p:nvPr/>
        </p:nvSpPr>
        <p:spPr>
          <a:xfrm>
            <a:off x="2447019" y="1809750"/>
            <a:ext cx="1523996" cy="11620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70" name="Google Shape;670;p122"/>
          <p:cNvSpPr/>
          <p:nvPr/>
        </p:nvSpPr>
        <p:spPr>
          <a:xfrm>
            <a:off x="4357957" y="1809750"/>
            <a:ext cx="1523990" cy="116205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71" name="Google Shape;671;p122"/>
          <p:cNvSpPr/>
          <p:nvPr/>
        </p:nvSpPr>
        <p:spPr>
          <a:xfrm>
            <a:off x="8198892" y="1809750"/>
            <a:ext cx="1524000" cy="116205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o template">
  <p:cSld name="Bio template">
    <p:bg>
      <p:bgPr>
        <a:solidFill>
          <a:schemeClr val="lt1"/>
        </a:solid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23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23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23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6" name="Google Shape;676;p123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677" name="Google Shape;677;p123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23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2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23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23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23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23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23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23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23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23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688" name="Google Shape;688;p123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23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0" name="Google Shape;690;p123"/>
          <p:cNvSpPr txBox="1">
            <a:spLocks noGrp="1"/>
          </p:cNvSpPr>
          <p:nvPr>
            <p:ph type="body" idx="2"/>
          </p:nvPr>
        </p:nvSpPr>
        <p:spPr>
          <a:xfrm>
            <a:off x="2458064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23"/>
          <p:cNvSpPr txBox="1">
            <a:spLocks noGrp="1"/>
          </p:cNvSpPr>
          <p:nvPr>
            <p:ph type="body" idx="3"/>
          </p:nvPr>
        </p:nvSpPr>
        <p:spPr>
          <a:xfrm>
            <a:off x="4375356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23"/>
          <p:cNvSpPr txBox="1">
            <a:spLocks noGrp="1"/>
          </p:cNvSpPr>
          <p:nvPr>
            <p:ph type="body" idx="4"/>
          </p:nvPr>
        </p:nvSpPr>
        <p:spPr>
          <a:xfrm>
            <a:off x="6292642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23"/>
          <p:cNvSpPr txBox="1">
            <a:spLocks noGrp="1"/>
          </p:cNvSpPr>
          <p:nvPr>
            <p:ph type="body" idx="5"/>
          </p:nvPr>
        </p:nvSpPr>
        <p:spPr>
          <a:xfrm>
            <a:off x="8209938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23"/>
          <p:cNvSpPr>
            <a:spLocks noGrp="1"/>
          </p:cNvSpPr>
          <p:nvPr>
            <p:ph type="pic" idx="6"/>
          </p:nvPr>
        </p:nvSpPr>
        <p:spPr>
          <a:xfrm>
            <a:off x="2458641" y="1829107"/>
            <a:ext cx="1512094" cy="114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R="0" lvl="4" algn="l" rtl="0"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95" name="Google Shape;695;p123"/>
          <p:cNvSpPr>
            <a:spLocks noGrp="1"/>
          </p:cNvSpPr>
          <p:nvPr>
            <p:ph type="pic" idx="7"/>
          </p:nvPr>
        </p:nvSpPr>
        <p:spPr>
          <a:xfrm>
            <a:off x="4375356" y="1829107"/>
            <a:ext cx="1512094" cy="114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R="0" lvl="4" algn="l" rtl="0"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96" name="Google Shape;696;p123"/>
          <p:cNvSpPr>
            <a:spLocks noGrp="1"/>
          </p:cNvSpPr>
          <p:nvPr>
            <p:ph type="pic" idx="8"/>
          </p:nvPr>
        </p:nvSpPr>
        <p:spPr>
          <a:xfrm>
            <a:off x="6292641" y="1829107"/>
            <a:ext cx="1512094" cy="114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R="0" lvl="4" algn="l" rtl="0"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97" name="Google Shape;697;p123"/>
          <p:cNvSpPr>
            <a:spLocks noGrp="1"/>
          </p:cNvSpPr>
          <p:nvPr>
            <p:ph type="pic" idx="9"/>
          </p:nvPr>
        </p:nvSpPr>
        <p:spPr>
          <a:xfrm>
            <a:off x="8209927" y="1829107"/>
            <a:ext cx="1512094" cy="114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R="0" lvl="4" algn="l" rtl="0"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you">
  <p:cSld name="Thankyou">
    <p:bg>
      <p:bgPr>
        <a:solidFill>
          <a:schemeClr val="dk2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24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24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24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2" name="Google Shape;702;p124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703" name="Google Shape;703;p124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24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24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2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24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24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24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24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24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24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24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714" name="Google Shape;714;p124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24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6" name="Google Shape;716;p124"/>
          <p:cNvSpPr txBox="1">
            <a:spLocks noGrp="1"/>
          </p:cNvSpPr>
          <p:nvPr>
            <p:ph type="body" idx="2"/>
          </p:nvPr>
        </p:nvSpPr>
        <p:spPr>
          <a:xfrm>
            <a:off x="2293949" y="4085906"/>
            <a:ext cx="7595382" cy="191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SzPts val="5063"/>
              <a:buNone/>
              <a:defRPr sz="405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SzPts val="5063"/>
              <a:buNone/>
              <a:defRPr sz="40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lvl="2" indent="-228600" algn="l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SzPts val="5063"/>
              <a:buNone/>
              <a:defRPr sz="40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SzPts val="5063"/>
              <a:buNone/>
              <a:defRPr sz="40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SzPts val="5063"/>
              <a:buNone/>
              <a:defRPr sz="4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purple">
  <p:cSld name="Blank purple">
    <p:bg>
      <p:bgPr>
        <a:solidFill>
          <a:schemeClr val="dk2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25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25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25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25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25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hite">
  <p:cSld name="Blank white"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26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26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26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26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26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079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2329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67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038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4891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03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212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753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81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409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96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- title and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452670"/>
            <a:ext cx="1934005" cy="753567"/>
          </a:xfrm>
          <a:prstGeom prst="rect">
            <a:avLst/>
          </a:prstGeom>
        </p:spPr>
        <p:txBody>
          <a:bodyPr/>
          <a:lstStyle>
            <a:lvl1pPr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EE2A24"/>
              </a:buClr>
              <a:buFont typeface="Arial" panose="020B0604020202020204" pitchFamily="34" charset="0"/>
              <a:buChar char="­"/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 sz="2400" b="0" cap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EE2A24"/>
              </a:buClr>
              <a:buFont typeface="Arial" panose="020B0604020202020204" pitchFamily="34" charset="0"/>
              <a:buChar char="­"/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 sz="2400" b="0" cap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63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700809"/>
            <a:ext cx="10094912" cy="4424825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EE2A24"/>
              </a:buClr>
              <a:buFont typeface="Arial" panose="020B0604020202020204" pitchFamily="34" charset="0"/>
              <a:buChar char="­"/>
              <a:defRPr sz="24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 sz="2400" b="0" cap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97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9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9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9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9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7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982200" y="298847"/>
            <a:ext cx="1755800" cy="49381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0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92" name="Google Shape;92;p80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 sz="13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93" name="Google Shape;93;p80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Google Shape;94;p80"/>
          <p:cNvSpPr txBox="1">
            <a:spLocks noGrp="1"/>
          </p:cNvSpPr>
          <p:nvPr>
            <p:ph type="title"/>
          </p:nvPr>
        </p:nvSpPr>
        <p:spPr>
          <a:xfrm>
            <a:off x="342900" y="150777"/>
            <a:ext cx="11508859" cy="39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80"/>
          <p:cNvSpPr txBox="1">
            <a:spLocks noGrp="1"/>
          </p:cNvSpPr>
          <p:nvPr>
            <p:ph type="body" idx="1"/>
          </p:nvPr>
        </p:nvSpPr>
        <p:spPr>
          <a:xfrm>
            <a:off x="342900" y="1825229"/>
            <a:ext cx="11010900" cy="435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9982200" y="298847"/>
            <a:ext cx="1755800" cy="49381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120">
          <p15:clr>
            <a:srgbClr val="F26B43"/>
          </p15:clr>
        </p15:guide>
        <p15:guide id="2" pos="302">
          <p15:clr>
            <a:srgbClr val="F26B43"/>
          </p15:clr>
        </p15:guide>
        <p15:guide id="3" orient="horz" pos="5551">
          <p15:clr>
            <a:srgbClr val="F26B43"/>
          </p15:clr>
        </p15:guide>
        <p15:guide id="4" orient="horz" pos="302">
          <p15:clr>
            <a:srgbClr val="F26B43"/>
          </p15:clr>
        </p15:guide>
        <p15:guide id="5" pos="9936">
          <p15:clr>
            <a:srgbClr val="F26B43"/>
          </p15:clr>
        </p15:guide>
        <p15:guide id="6" orient="horz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1C5D3-5B3A-45E2-B8C8-078466CE199F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95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us.org.uk/library/2021-resuscitation-guidelines/paediatric-basic-life-support-guideline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rgency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1" descr="A person wearing a helme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107" r="9870" b="22295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"/>
          <p:cNvSpPr txBox="1">
            <a:spLocks noGrp="1"/>
          </p:cNvSpPr>
          <p:nvPr>
            <p:ph type="body" idx="1"/>
          </p:nvPr>
        </p:nvSpPr>
        <p:spPr>
          <a:xfrm>
            <a:off x="366211" y="571501"/>
            <a:ext cx="5725458" cy="47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GB" sz="6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Module 10A/K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GB" sz="6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First Response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E5"/>
              </a:buClr>
              <a:buSzPts val="4400"/>
              <a:buNone/>
            </a:pPr>
            <a:r>
              <a:rPr lang="en-GB" sz="4400" b="1" dirty="0">
                <a:solidFill>
                  <a:srgbClr val="FFB4E5"/>
                </a:solidFill>
                <a:latin typeface="Nunito Sans Black"/>
                <a:sym typeface="Nunito Sans Black"/>
              </a:rPr>
              <a:t>August 2024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6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810" name="Google Shape;810;p1"/>
          <p:cNvPicPr preferRelativeResize="0"/>
          <p:nvPr/>
        </p:nvPicPr>
        <p:blipFill rotWithShape="1">
          <a:blip r:embed="rId4">
            <a:alphaModFix/>
          </a:blip>
          <a:srcRect r="3012" b="32586"/>
          <a:stretch/>
        </p:blipFill>
        <p:spPr>
          <a:xfrm>
            <a:off x="9062587" y="5635149"/>
            <a:ext cx="3012503" cy="95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1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3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treatment for an unresponsive, non-breathing adult casualty?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Call 999, place them on their side in the recovery position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Start CPR for a few minutes then call 999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Call 999 then start CPR (30 compressions : 2 breaths)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2"/>
          <p:cNvSpPr txBox="1">
            <a:spLocks noGrp="1"/>
          </p:cNvSpPr>
          <p:nvPr>
            <p:ph type="body" idx="1"/>
          </p:nvPr>
        </p:nvSpPr>
        <p:spPr>
          <a:xfrm>
            <a:off x="1063256" y="1101000"/>
            <a:ext cx="10090297" cy="357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3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treatment for an unresponsive, non-breathing adult casualty?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Call 999, place them on their side in the recovery position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Start CPR for a few minutes then call 999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C)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Call 999 then start CPR (30 compressions : 2 breaths)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b="1" dirty="0">
              <a:solidFill>
                <a:srgbClr val="FF0000"/>
              </a:solidFill>
              <a:latin typeface="Nunito Sans"/>
              <a:sym typeface="Nunito Sans"/>
            </a:endParaRPr>
          </a:p>
        </p:txBody>
      </p:sp>
      <p:pic>
        <p:nvPicPr>
          <p:cNvPr id="4" name="y2mate.com - Unresponsive and not breathing animation_6Gj8ohfBUEs_360p">
            <a:hlinkClick r:id="" action="ppaction://media"/>
            <a:extLst>
              <a:ext uri="{FF2B5EF4-FFF2-40B4-BE49-F238E27FC236}">
                <a16:creationId xmlns:a16="http://schemas.microsoft.com/office/drawing/2014/main" id="{77573B12-51D1-4963-B5E7-6DBE56F64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534" y="4634373"/>
            <a:ext cx="3738877" cy="21031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10411" y="5022937"/>
            <a:ext cx="57073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00"/>
                </a:solidFill>
                <a:latin typeface="Nunito Sans"/>
                <a:sym typeface="Nunito Sans"/>
              </a:rPr>
              <a:t>What would you do if they were making gasping / wheezing breathing sounds?</a:t>
            </a:r>
            <a:endParaRPr lang="en-GB" sz="2800" i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3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4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Which of the following would be different for a child aged 1 to 18*?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Give 5 initial rescue breaths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Use one hand to do the compressions (depending on size)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Both A &amp; B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>
                <a:latin typeface="Nunito Sans"/>
                <a:sym typeface="Nunito Sans"/>
              </a:rPr>
              <a:t>* Updated 2021</a:t>
            </a:r>
            <a:r>
              <a:rPr lang="en-GB" dirty="0">
                <a:latin typeface="Nunito Sans"/>
                <a:sym typeface="Nunito Sans"/>
              </a:rPr>
              <a:t> </a:t>
            </a:r>
            <a:r>
              <a:rPr lang="en-GB" sz="1200" dirty="0">
                <a:latin typeface="Nunito Sans"/>
                <a:sym typeface="Nunito Sans"/>
                <a:hlinkClick r:id="rId3"/>
              </a:rPr>
              <a:t>https://</a:t>
            </a:r>
            <a:r>
              <a:rPr lang="en-GB" sz="1200" dirty="0" err="1">
                <a:latin typeface="Nunito Sans"/>
                <a:sym typeface="Nunito Sans"/>
                <a:hlinkClick r:id="rId3"/>
              </a:rPr>
              <a:t>www.resus.org.uk</a:t>
            </a:r>
            <a:r>
              <a:rPr lang="en-GB" sz="1200" dirty="0">
                <a:latin typeface="Nunito Sans"/>
                <a:sym typeface="Nunito Sans"/>
                <a:hlinkClick r:id="rId3"/>
              </a:rPr>
              <a:t>/library/2021-resuscitation-guidelines/paediatric-basic-life-support-guidelines</a:t>
            </a:r>
            <a:r>
              <a:rPr lang="en-GB" sz="1200" dirty="0">
                <a:latin typeface="Nunito Sans"/>
                <a:sym typeface="Nunito Sans"/>
              </a:rPr>
              <a:t> </a:t>
            </a:r>
            <a:endParaRPr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4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4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Which of the following would be different for a child aged 1 to 18?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Give 5 initial rescue breaths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Use one hand to do the compressions (depending on size)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C)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Both A &amp; B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b="1" dirty="0">
              <a:solidFill>
                <a:srgbClr val="FF0000"/>
              </a:solidFill>
              <a:latin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Press down 1/3 of the depth of the chest at a rate of 100-120 times per minute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"/>
          <p:cNvSpPr txBox="1">
            <a:spLocks noGrp="1"/>
          </p:cNvSpPr>
          <p:nvPr>
            <p:ph type="body" idx="1"/>
          </p:nvPr>
        </p:nvSpPr>
        <p:spPr>
          <a:xfrm>
            <a:off x="1388932" y="4163566"/>
            <a:ext cx="10090297" cy="2400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Dial 999 as soon as possible</a:t>
            </a:r>
          </a:p>
          <a:p>
            <a:pPr marL="228600" lvl="0" indent="-228600">
              <a:lnSpc>
                <a:spcPct val="100000"/>
              </a:lnSpc>
              <a:spcBef>
                <a:spcPts val="1600"/>
              </a:spcBef>
              <a:buSzPts val="2800"/>
            </a:pPr>
            <a:r>
              <a:rPr lang="en-GB" sz="2900" dirty="0">
                <a:latin typeface="Nunito Sans"/>
                <a:ea typeface="Nunito Sans"/>
                <a:cs typeface="Nunito Sans"/>
              </a:rPr>
              <a:t>Send for an AED if available</a:t>
            </a:r>
            <a:endParaRPr lang="en-GB" sz="29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Start CPR</a:t>
            </a:r>
          </a:p>
          <a:p>
            <a:pPr marL="228600" indent="-228600">
              <a:lnSpc>
                <a:spcPct val="100000"/>
              </a:lnSpc>
              <a:buSzPts val="2800"/>
            </a:pPr>
            <a:r>
              <a:rPr lang="en-GB" sz="2900" dirty="0">
                <a:latin typeface="Nunito Sans"/>
              </a:rPr>
              <a:t>Follow advice given by the emergency operator</a:t>
            </a:r>
          </a:p>
        </p:txBody>
      </p:sp>
      <p:pic>
        <p:nvPicPr>
          <p:cNvPr id="1026" name="Picture 2" descr="Chain of surviv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51" y="0"/>
            <a:ext cx="7460250" cy="41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5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5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What would you do first if you suspect someone is choking?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A) Give up to 5 back blows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B) Give up to 5 abdominal thrusts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C) Ask them if they can cough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6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5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would you do first if you suspect someone is choking?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Give up to 5 back blows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Give up to 5 abdominal thrusts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C)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Ask them if they can cough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b="1" dirty="0">
              <a:solidFill>
                <a:srgbClr val="FF0000"/>
              </a:solidFill>
              <a:latin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Cough it out – can they cough?</a:t>
            </a: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Slap it out – up to 5 back blows</a:t>
            </a: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Squeeze it out – up to 5 abdominal thrusts – repeat </a:t>
            </a: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What if they go unconscious?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1"/>
          <a:stretch>
            <a:fillRect/>
          </a:stretch>
        </p:blipFill>
        <p:spPr bwMode="auto">
          <a:xfrm>
            <a:off x="7124642" y="2297867"/>
            <a:ext cx="1397000" cy="30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https://lh4.googleusercontent.com/ln_gKm-Vo6vG8Zs8vIBWgGlIWYAUEzT3qYGzrI6CPtZfpAqINcdeU-mUSih37liUrDgrvLIg_mWTvD8XwXuO8I4G9KymueFwPv0u9E_HyMegoQfA_cKpg3dVaLsIzJ-IpHWk8D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029" y="2168476"/>
            <a:ext cx="139065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7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6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How would you treat a cut to a finger?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A) Clean it, dry it &amp; put a dressing on it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B) Give them a tissue to act as a pad and hold it in place with an elastic band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C) Apply a plaster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8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6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would you treat a cut to a finger?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A)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Clean it, dry it &amp; put a dressing on it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Give them a tissue to act as a pad and hold it in place with an elastic band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Apply a plaster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9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7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primary treatment for severe external bleeding to the arm?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Elevate the limb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pressure to the wound</a:t>
            </a:r>
            <a:endParaRPr lang="en-GB" dirty="0"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 tourniquet (tie something tight at the top of the arm)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"/>
          <p:cNvSpPr txBox="1">
            <a:spLocks noGrp="1"/>
          </p:cNvSpPr>
          <p:nvPr>
            <p:ph type="body" idx="1"/>
          </p:nvPr>
        </p:nvSpPr>
        <p:spPr>
          <a:xfrm>
            <a:off x="1041991" y="1307690"/>
            <a:ext cx="10079665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Webinar – what you need to know</a:t>
            </a:r>
            <a:endParaRPr sz="3400" b="1" dirty="0">
              <a:solidFill>
                <a:srgbClr val="7414D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Your tutors for today are …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Please pop any questions you have in the chat and we will try and answer them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sym typeface="Nunito Sans"/>
              </a:rPr>
              <a:t>We will be using on screen polls for a quiz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Sometimes you will go into Breakout rooms, if there is no facilitator and you need help – please us the ‘ask for help’ button.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sym typeface="Nunito Sans"/>
              </a:rPr>
              <a:t>This sessions lasts around 2 hours 45 mins including a short break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20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7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primary treatment for severe external bleeding to the arm?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Elevate the limb</a:t>
            </a:r>
            <a:endParaRPr lang="en-GB" dirty="0"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Apply pressure to the wound</a:t>
            </a:r>
            <a:endParaRPr lang="en-GB" dirty="0">
              <a:solidFill>
                <a:srgbClr val="FF0000"/>
              </a:solidFill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 tourniquet (tie something tight at the top of the arm)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1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8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How would you treat a nosebleed?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A) Pinch the nose for 10 mins, tilt the head forward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B) Pinch the nose for 10 mins, tilt the head backwards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C) Put a cold compress at the top of the nose and at the back of the neck to help the blood clot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8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would you treat a nosebleed?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A)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Pinch the nose for 10 </a:t>
            </a:r>
            <a:r>
              <a:rPr lang="en-GB" b="1" dirty="0" err="1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mins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, tilt the head forward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Pinch the nose for 10 </a:t>
            </a:r>
            <a:r>
              <a:rPr lang="en-GB" dirty="0" err="1">
                <a:latin typeface="Nunito Sans"/>
                <a:ea typeface="Nunito Sans"/>
                <a:cs typeface="Nunito Sans"/>
                <a:sym typeface="Nunito Sans"/>
              </a:rPr>
              <a:t>mins</a:t>
            </a: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, tilt the head backwards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Put a cold compress at the top of the nose and at the back of the neck to help the blood clot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If still bleeding after 30 minutes, seek medical attention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3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9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How would you deal with a wound that has glass in it?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A) Apply pressure over the top of the glass with a bandage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B) Pull the glass out, apply pressure to the wound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C) Leave the glass in and apply pressure around it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24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would you deal with a wound that has glass in it?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Apply pressure over the top of the glass with a bandage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Pull the glass out, apply pressure to the wound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C)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Leave the glass in and apply pressure around it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26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10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do you ensure your own safety when dealing with blood and bodily fluid? </a:t>
            </a: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Put your answers in the chat</a:t>
            </a: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Wear gloves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Improvise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Wash hands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Get casualty to apply pressure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b="1" i="1" dirty="0">
              <a:solidFill>
                <a:srgbClr val="FF0000"/>
              </a:solidFill>
              <a:latin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28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11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Name at least five things that would help you recognise a fracture? 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Pain, loss of movement, angulation, swelling, tender, irregular, crepitus (grinding bones).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are the main principles of treatment for a suspected fracture?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Keep still, support &amp; seek medical attention (call 999 if needed)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9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197643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do you treat a burn or scald?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Cool it for at least 20 </a:t>
            </a:r>
            <a:r>
              <a:rPr lang="en-GB" dirty="0" err="1">
                <a:latin typeface="Nunito Sans"/>
                <a:ea typeface="Nunito Sans"/>
                <a:cs typeface="Nunito Sans"/>
                <a:sym typeface="Nunito Sans"/>
              </a:rPr>
              <a:t>mins</a:t>
            </a: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 under cold running water, cover with cling film or a clean plastic bag</a:t>
            </a:r>
            <a:endParaRPr lang="en-GB" dirty="0">
              <a:ea typeface="Nunito Sans"/>
            </a:endParaRPr>
          </a:p>
          <a:p>
            <a:pPr marL="514350" lvl="0" indent="-514350"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an ice pack or cold compress to the burn</a:t>
            </a:r>
            <a:endParaRPr lang="en-GB" dirty="0">
              <a:ea typeface="Nunito Sans"/>
            </a:endParaRPr>
          </a:p>
          <a:p>
            <a:pPr marL="514350" lvl="0" indent="-514350"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 clean dressing and then run under cold water for at least 10 </a:t>
            </a:r>
            <a:r>
              <a:rPr lang="en-GB" dirty="0" err="1">
                <a:latin typeface="Nunito Sans"/>
                <a:ea typeface="Nunito Sans"/>
                <a:cs typeface="Nunito Sans"/>
                <a:sym typeface="Nunito Sans"/>
              </a:rPr>
              <a:t>mins</a:t>
            </a: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30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235221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do you treat a burn or scald?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Cool it for at least 20 </a:t>
            </a:r>
            <a:r>
              <a:rPr lang="en-GB" b="1" dirty="0" err="1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mins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under cold running water, cover with cling film or a clean plastic bag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an ice pack or cold compress to the burn</a:t>
            </a:r>
            <a:endParaRPr lang="en-GB" dirty="0"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 clean dressing and then run under cold water for at least 10 mins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endParaRPr lang="en-GB" dirty="0">
              <a:latin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2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13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When should you seek medical attention for a burn?</a:t>
            </a: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 </a:t>
            </a:r>
          </a:p>
          <a:p>
            <a:pPr marL="0" indent="0">
              <a:buSzPts val="2800"/>
              <a:buNone/>
            </a:pP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Put your answers in the chat</a:t>
            </a: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Seek urgent medical help if:</a:t>
            </a:r>
            <a:endParaRPr lang="en-GB" b="1" i="1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The burn is deep or larger than the casualty’s hand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The burn affects the face, hands, feet, genitals or goes around a limb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The burn is caused by chemical or electricity; or they are in Shock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4"/>
          <p:cNvSpPr txBox="1">
            <a:spLocks noGrp="1"/>
          </p:cNvSpPr>
          <p:nvPr>
            <p:ph type="body" idx="1"/>
          </p:nvPr>
        </p:nvSpPr>
        <p:spPr>
          <a:xfrm>
            <a:off x="1041991" y="1307690"/>
            <a:ext cx="10079665" cy="212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Aims: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To refresh the knowledge from the First Response e-learning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To apply the principles of first aid to Scouting situations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To prepare for the practical validation session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4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14</a:t>
            </a:r>
            <a:endParaRPr dirty="0"/>
          </a:p>
          <a:p>
            <a:pPr marL="0" indent="0">
              <a:buSzPts val="2800"/>
              <a:buNone/>
            </a:pP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</a:rPr>
              <a:t>Shock is a life-threatening condition where the circulatory system is unable to meet </a:t>
            </a:r>
            <a:r>
              <a:rPr lang="en-GB" i="1">
                <a:solidFill>
                  <a:schemeClr val="tx1"/>
                </a:solidFill>
                <a:latin typeface="Nunito Sans"/>
                <a:ea typeface="Nunito Sans"/>
                <a:cs typeface="Nunito Sans"/>
              </a:rPr>
              <a:t>the demands </a:t>
            </a: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</a:rPr>
              <a:t>of the vital organs to get an adequate supply of oxygen.</a:t>
            </a:r>
            <a:endParaRPr lang="en-GB" dirty="0">
              <a:solidFill>
                <a:schemeClr val="tx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do you recognise shock? </a:t>
            </a:r>
          </a:p>
          <a:p>
            <a:pPr marL="0" indent="0">
              <a:buSzPts val="2800"/>
              <a:buNone/>
            </a:pP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Put your answers in the chat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Pale, clammy skin; fast breathing and pulse; drowsy; feeling faint; blue lips; anxiety; dizziness; nausea.</a:t>
            </a:r>
            <a:endParaRPr lang="en-GB" b="1" i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would you treat it?</a:t>
            </a:r>
            <a:endParaRPr dirty="0"/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Treat cause, lay down, raise legs, keep warm, call 999.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36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15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When would you send someone with a head injury to hospital?</a:t>
            </a: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</a:rPr>
              <a:t> </a:t>
            </a:r>
          </a:p>
          <a:p>
            <a:pPr marL="0" indent="0">
              <a:buSzPts val="2800"/>
              <a:buNone/>
            </a:pP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Put your answers in the chat</a:t>
            </a:r>
            <a:endParaRPr lang="en-GB" dirty="0"/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</a:rPr>
              <a:t>Call 999 if </a:t>
            </a: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</a:rPr>
              <a:t>they are less responsive; have weakness of numbness in any part of their body; have clear fluid or blood coming from their ears or nose; suffer a seizure; or have had a serious blow to the head.</a:t>
            </a:r>
            <a:endParaRPr lang="en-GB" b="1" i="1" dirty="0">
              <a:solidFill>
                <a:srgbClr val="FF0000"/>
              </a:solidFill>
              <a:latin typeface="Nunito Sans"/>
              <a:ea typeface="Nunito Sans"/>
              <a:cs typeface="Nunito Sans"/>
            </a:endParaRP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</a:rPr>
              <a:t>Seek medical attention if </a:t>
            </a: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</a:rPr>
              <a:t>they are over 65; have had a previous brain injury; take blood thinners; have taken alcohol or drugs or there is no-one to look after them.</a:t>
            </a:r>
            <a:endParaRPr lang="en-GB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37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16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do these mnemonics stand for and when would you use them? </a:t>
            </a: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Put your answers in the chat.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RICE 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Rest, Ice, Comfortable Support, Elevation – Sprains and strains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CPR 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Cardio Pulmonary Resuscitation – Unresponsive, not breathing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FAST 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Face, Arms, </a:t>
            </a:r>
            <a:r>
              <a:rPr lang="en-GB" b="1" i="1" dirty="0" err="1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Speech,Time</a:t>
            </a: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- Stroke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AVPU 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Alert, Voice, Pain, Unresponsive – Levels of Responsiveness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25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39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17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should you record first aid incidents?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In an accident book with tear out pages</a:t>
            </a:r>
            <a:endParaRPr lang="en-GB" dirty="0"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On an accident form</a:t>
            </a:r>
            <a:endParaRPr lang="en-GB" dirty="0"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In a notepad that stays in the first aid kit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40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17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should you record first aid incidents?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 an accident book with tear out pages</a:t>
            </a:r>
            <a:endParaRPr lang="en-GB" dirty="0">
              <a:solidFill>
                <a:srgbClr val="FF0000"/>
              </a:solidFill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On an accident form (stored securely)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In a notepad that stays in the first aid kit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i="1" dirty="0">
                <a:latin typeface="Nunito Sans"/>
                <a:ea typeface="Nunito Sans"/>
                <a:cs typeface="Nunito Sans"/>
                <a:sym typeface="Nunito Sans"/>
              </a:rPr>
              <a:t>Records should be kept for 4 years (or 4 years after person turns 18 – if later)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7;p39">
            <a:extLst>
              <a:ext uri="{FF2B5EF4-FFF2-40B4-BE49-F238E27FC236}">
                <a16:creationId xmlns:a16="http://schemas.microsoft.com/office/drawing/2014/main" id="{74897296-E992-3647-AD23-57F66CC819B6}"/>
              </a:ext>
            </a:extLst>
          </p:cNvPr>
          <p:cNvSpPr txBox="1">
            <a:spLocks/>
          </p:cNvSpPr>
          <p:nvPr/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7414DC"/>
              </a:buClr>
              <a:buSzPts val="3400"/>
              <a:buFont typeface="Arial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18</a:t>
            </a:r>
            <a:endParaRPr lang="en-GB"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When do you need to notify the Scout Information Centre or Girlguiding HQ of an accident?</a:t>
            </a:r>
            <a:endParaRPr lang="en-GB" dirty="0"/>
          </a:p>
          <a:p>
            <a:pPr marL="0" indent="0">
              <a:buSzPts val="2800"/>
              <a:buFont typeface="Arial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Only if a Leader organised professional medical treatment.</a:t>
            </a:r>
            <a:endParaRPr lang="en-GB" dirty="0"/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If anyone organises professional medical treatment</a:t>
            </a:r>
            <a:endParaRPr lang="en-GB" dirty="0">
              <a:solidFill>
                <a:schemeClr val="tx1"/>
              </a:solidFill>
            </a:endParaRP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If it is reportable under RIDDOR (Reporting of injuries, Diseases and Dangerous Occurrences regulations)</a:t>
            </a:r>
          </a:p>
          <a:p>
            <a:pPr marL="514350" indent="-514350">
              <a:buSzPts val="2800"/>
              <a:buFont typeface="Arial"/>
              <a:buAutoNum type="alphaUcParenR"/>
            </a:pPr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7;p39">
            <a:extLst>
              <a:ext uri="{FF2B5EF4-FFF2-40B4-BE49-F238E27FC236}">
                <a16:creationId xmlns:a16="http://schemas.microsoft.com/office/drawing/2014/main" id="{74897296-E992-3647-AD23-57F66CC819B6}"/>
              </a:ext>
            </a:extLst>
          </p:cNvPr>
          <p:cNvSpPr txBox="1">
            <a:spLocks/>
          </p:cNvSpPr>
          <p:nvPr/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7414DC"/>
              </a:buClr>
              <a:buSzPts val="3400"/>
              <a:buFont typeface="Arial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18</a:t>
            </a:r>
            <a:endParaRPr lang="en-GB"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When do you need to notify the Scout Information Centre or Girlguiding HQ of an accident?</a:t>
            </a:r>
            <a:endParaRPr lang="en-GB" dirty="0"/>
          </a:p>
          <a:p>
            <a:pPr marL="0" indent="0">
              <a:buSzPts val="2800"/>
              <a:buFont typeface="Arial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Only if a Leader organised professional medical treatment.</a:t>
            </a:r>
            <a:endParaRPr lang="en-GB" dirty="0"/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If anyone organises professional medical treatment</a:t>
            </a:r>
            <a:endParaRPr lang="en-GB" dirty="0">
              <a:solidFill>
                <a:srgbClr val="FF0000"/>
              </a:solidFill>
            </a:endParaRP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b="1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If it is reportable under RIDDOR (Reporting of injuries, Diseases and Dangerous Occurrences regulations) – </a:t>
            </a:r>
            <a:r>
              <a:rPr lang="en-GB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this would probably have needed medical treatment as above.</a:t>
            </a:r>
            <a:endParaRPr lang="en-GB" b="1" dirty="0">
              <a:solidFill>
                <a:schemeClr val="tx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indent="0">
              <a:buSzPts val="2800"/>
              <a:buNone/>
            </a:pP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Once you’ve completed the online form, HQ will notify you if further information if needed. </a:t>
            </a:r>
          </a:p>
        </p:txBody>
      </p:sp>
    </p:spTree>
    <p:extLst>
      <p:ext uri="{BB962C8B-B14F-4D97-AF65-F5344CB8AC3E}">
        <p14:creationId xmlns:p14="http://schemas.microsoft.com/office/powerpoint/2010/main" val="2983158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7;p39">
            <a:extLst>
              <a:ext uri="{FF2B5EF4-FFF2-40B4-BE49-F238E27FC236}">
                <a16:creationId xmlns:a16="http://schemas.microsoft.com/office/drawing/2014/main" id="{5B162165-D1D8-1546-AB8C-6ACD2134F1C4}"/>
              </a:ext>
            </a:extLst>
          </p:cNvPr>
          <p:cNvSpPr txBox="1">
            <a:spLocks/>
          </p:cNvSpPr>
          <p:nvPr/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7414DC"/>
              </a:buClr>
              <a:buSzPts val="3400"/>
              <a:buFont typeface="Arial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19</a:t>
            </a:r>
            <a:endParaRPr lang="en-GB"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non-emergency number for medical advice?</a:t>
            </a:r>
          </a:p>
          <a:p>
            <a:pPr marL="0" indent="0">
              <a:buSzPts val="2800"/>
              <a:buFont typeface="Arial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101</a:t>
            </a: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111</a:t>
            </a: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105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7;p39">
            <a:extLst>
              <a:ext uri="{FF2B5EF4-FFF2-40B4-BE49-F238E27FC236}">
                <a16:creationId xmlns:a16="http://schemas.microsoft.com/office/drawing/2014/main" id="{5B162165-D1D8-1546-AB8C-6ACD2134F1C4}"/>
              </a:ext>
            </a:extLst>
          </p:cNvPr>
          <p:cNvSpPr txBox="1">
            <a:spLocks/>
          </p:cNvSpPr>
          <p:nvPr/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7414DC"/>
              </a:buClr>
              <a:buSzPts val="3400"/>
              <a:buFont typeface="Arial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19</a:t>
            </a:r>
            <a:endParaRPr lang="en-GB"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non-emergency number for medical advice?</a:t>
            </a:r>
          </a:p>
          <a:p>
            <a:pPr marL="0" indent="0">
              <a:buSzPts val="2800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101 – Police</a:t>
            </a:r>
          </a:p>
          <a:p>
            <a:pPr marL="514350" lvl="0" indent="-514350">
              <a:buSzPts val="2800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sym typeface="Nunito Sans"/>
              </a:rPr>
              <a:t>111 – NHS advice line (also available at 111.nhs.uk)</a:t>
            </a: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105 – Power cut or emergency</a:t>
            </a:r>
          </a:p>
          <a:p>
            <a:pPr marL="0" lvl="0" indent="0">
              <a:buSzPts val="2800"/>
              <a:buNone/>
            </a:pPr>
            <a:endParaRPr lang="en-GB" dirty="0"/>
          </a:p>
          <a:p>
            <a:pPr marL="0" lvl="0" indent="0">
              <a:buSzPts val="2800"/>
              <a:buNone/>
            </a:pP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Calling 111 does not need reporting to HQ unless you see a medical professional.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651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46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20</a:t>
            </a:r>
            <a:endParaRPr sz="3400" b="1" dirty="0">
              <a:solidFill>
                <a:srgbClr val="7414D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If someone in your section may have an anaphylactic reaction to nuts, what things would you have in place?</a:t>
            </a:r>
            <a:endParaRPr dirty="0"/>
          </a:p>
          <a:p>
            <a:pPr marL="0" indent="0">
              <a:buSzPts val="2800"/>
              <a:buNone/>
            </a:pP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Put your answers in the chat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i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Young Person information form, treatment plan, briefing from parents, medication.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Risk assessments – ensure ‘nut free’ environment</a:t>
            </a:r>
            <a:endParaRPr b="1" i="1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Module 10A &amp; B</a:t>
            </a:r>
            <a:endParaRPr sz="3400" b="1" dirty="0">
              <a:solidFill>
                <a:srgbClr val="7414D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8A4"/>
              </a:buClr>
              <a:buSzPts val="3400"/>
              <a:buNone/>
            </a:pPr>
            <a:r>
              <a:rPr lang="en-GB" sz="3400" b="1" dirty="0">
                <a:solidFill>
                  <a:srgbClr val="00B8A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Completion of first response</a:t>
            </a:r>
            <a:endParaRPr sz="3400" b="1" dirty="0">
              <a:solidFill>
                <a:srgbClr val="00B8A4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Completion e-learning plus this Zoom session = module 10A First Aid Theory which can be added to the membership system and is valid for 3 years.</a:t>
            </a:r>
            <a:endParaRPr dirty="0"/>
          </a:p>
          <a:p>
            <a:pPr marL="228600" indent="-228600">
              <a:lnSpc>
                <a:spcPct val="100000"/>
              </a:lnSpc>
              <a:buSzPts val="2800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Module 10B – First Aid Practical is a short 15 minute session which is valid for 3 years. You need to keep both modules in date.</a:t>
            </a:r>
          </a:p>
          <a:p>
            <a:pPr marL="228600" indent="-228600">
              <a:lnSpc>
                <a:spcPct val="100000"/>
              </a:lnSpc>
              <a:buSzPts val="2800"/>
            </a:pPr>
            <a:r>
              <a:rPr lang="en-GB" dirty="0">
                <a:latin typeface="Nunito Sans"/>
                <a:sym typeface="Nunito Sans"/>
              </a:rPr>
              <a:t>This includes: Know and demonstrate (or instruct a trainer) your skill in performing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Approach and assessment of scene/incident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sym typeface="Nunito Sans"/>
              </a:rPr>
              <a:t>CPR for an adult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sym typeface="Nunito Sans"/>
              </a:rPr>
              <a:t>CPR for a child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"/>
          <p:cNvSpPr txBox="1">
            <a:spLocks noGrp="1"/>
          </p:cNvSpPr>
          <p:nvPr>
            <p:ph type="body" idx="1"/>
          </p:nvPr>
        </p:nvSpPr>
        <p:spPr>
          <a:xfrm>
            <a:off x="952724" y="295431"/>
            <a:ext cx="10090297" cy="624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Sources of support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There are lots of places where you can get help in an emergency: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1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If you notice any serious unexplained illness or symptoms, you should get medical advice using 111 or 999 as appropriate.</a:t>
            </a:r>
            <a:endParaRPr sz="3100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i="1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F97100-F05D-590B-E803-F02FB9B8E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161" y="1078220"/>
            <a:ext cx="9497678" cy="447013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48" descr="A person sitting in a dark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0507"/>
          <a:stretch/>
        </p:blipFill>
        <p:spPr>
          <a:xfrm>
            <a:off x="6077652" y="0"/>
            <a:ext cx="61143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48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</a:t>
            </a:r>
            <a:endParaRPr sz="4000" b="1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49"/>
          <p:cNvSpPr txBox="1">
            <a:spLocks noGrp="1"/>
          </p:cNvSpPr>
          <p:nvPr>
            <p:ph type="body" idx="1"/>
          </p:nvPr>
        </p:nvSpPr>
        <p:spPr>
          <a:xfrm>
            <a:off x="6171490" y="1514425"/>
            <a:ext cx="5487109" cy="350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25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2 (even rooms)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GB" sz="2000" dirty="0">
                <a:sym typeface="Nunito Sans"/>
              </a:rPr>
              <a:t>You are leading a group of young people in the New Forest on a hike.</a:t>
            </a:r>
            <a:endParaRPr sz="2000"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GB" sz="2000" dirty="0">
                <a:sym typeface="Nunito Sans"/>
              </a:rPr>
              <a:t>During the hike, one of the young people falls off a log and has a broken leg.</a:t>
            </a:r>
            <a:endParaRPr sz="2000"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GB" sz="2000" dirty="0">
                <a:sym typeface="Nunito Sans"/>
              </a:rPr>
              <a:t>The event takes place in October, the weather is mild and starting to rain. There is little mobile signal where you are</a:t>
            </a:r>
            <a:endParaRPr sz="2000" dirty="0"/>
          </a:p>
        </p:txBody>
      </p:sp>
      <p:sp>
        <p:nvSpPr>
          <p:cNvPr id="4" name="Google Shape;1150;p49"/>
          <p:cNvSpPr txBox="1">
            <a:spLocks/>
          </p:cNvSpPr>
          <p:nvPr/>
        </p:nvSpPr>
        <p:spPr>
          <a:xfrm>
            <a:off x="924358" y="428443"/>
            <a:ext cx="4475173" cy="606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in groups…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77240" y="4846321"/>
            <a:ext cx="6601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0" lvl="0">
              <a:buSzPts val="3500"/>
            </a:pPr>
            <a:r>
              <a:rPr lang="en-GB" sz="1800" b="1" dirty="0">
                <a:solidFill>
                  <a:srgbClr val="26B756"/>
                </a:solidFill>
                <a:latin typeface="Nunito Sans"/>
                <a:ea typeface="Nunito Sans"/>
                <a:cs typeface="Nunito Sans"/>
                <a:sym typeface="Nunito Sans"/>
              </a:rPr>
              <a:t>What would you do:</a:t>
            </a:r>
            <a:endParaRPr lang="en-GB" sz="1800" dirty="0"/>
          </a:p>
          <a:p>
            <a:pPr marL="13500" lvl="0">
              <a:buSzPts val="3500"/>
            </a:pPr>
            <a:r>
              <a:rPr lang="en-GB" sz="1800" b="1" dirty="0">
                <a:solidFill>
                  <a:srgbClr val="26B756"/>
                </a:solidFill>
                <a:latin typeface="Nunito Sans"/>
                <a:ea typeface="Nunito Sans"/>
                <a:cs typeface="Nunito Sans"/>
                <a:sym typeface="Nunito Sans"/>
              </a:rPr>
              <a:t>(a) before the activities takes place? </a:t>
            </a:r>
            <a:endParaRPr lang="en-GB" sz="1800" dirty="0"/>
          </a:p>
          <a:p>
            <a:pPr marL="13500" lvl="0">
              <a:buSzPts val="3500"/>
            </a:pPr>
            <a:r>
              <a:rPr lang="en-GB" sz="1800" b="1" dirty="0">
                <a:solidFill>
                  <a:srgbClr val="26B756"/>
                </a:solidFill>
                <a:latin typeface="Nunito Sans"/>
                <a:ea typeface="Nunito Sans"/>
                <a:cs typeface="Nunito Sans"/>
                <a:sym typeface="Nunito Sans"/>
              </a:rPr>
              <a:t>(b) during the incident? </a:t>
            </a:r>
            <a:endParaRPr lang="en-GB" sz="1800" dirty="0"/>
          </a:p>
          <a:p>
            <a:pPr marL="13500" lvl="0">
              <a:buSzPts val="3500"/>
            </a:pPr>
            <a:r>
              <a:rPr lang="en-GB" sz="1800" b="1" dirty="0">
                <a:solidFill>
                  <a:srgbClr val="26B756"/>
                </a:solidFill>
                <a:latin typeface="Nunito Sans"/>
                <a:ea typeface="Nunito Sans"/>
                <a:cs typeface="Nunito Sans"/>
                <a:sym typeface="Nunito Sans"/>
              </a:rPr>
              <a:t>(c) afterwards</a:t>
            </a:r>
            <a:endParaRPr lang="en-GB" sz="1800" dirty="0"/>
          </a:p>
        </p:txBody>
      </p:sp>
      <p:sp>
        <p:nvSpPr>
          <p:cNvPr id="6" name="Google Shape;1150;p49"/>
          <p:cNvSpPr txBox="1">
            <a:spLocks/>
          </p:cNvSpPr>
          <p:nvPr/>
        </p:nvSpPr>
        <p:spPr>
          <a:xfrm>
            <a:off x="924358" y="1494878"/>
            <a:ext cx="4935818" cy="350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1 (odd rooms)</a:t>
            </a:r>
            <a:endParaRPr lang="en-GB" dirty="0"/>
          </a:p>
          <a:p>
            <a:pPr marL="585000" indent="-571500">
              <a:buSzPts val="3500"/>
              <a:buFont typeface="Arial"/>
              <a:buChar char="•"/>
            </a:pPr>
            <a:r>
              <a:rPr lang="en-GB" sz="2000" dirty="0"/>
              <a:t>You are at your HQ running a games evening for your section.</a:t>
            </a:r>
          </a:p>
          <a:p>
            <a:pPr marL="585000" indent="-571500">
              <a:buSzPts val="3500"/>
              <a:buFont typeface="Arial"/>
              <a:buChar char="•"/>
            </a:pPr>
            <a:r>
              <a:rPr lang="en-GB" sz="2000" dirty="0"/>
              <a:t>During one of the games, one of the young people falls to the floor and starts having a seizure.</a:t>
            </a:r>
          </a:p>
          <a:p>
            <a:pPr marL="585000" indent="-571500">
              <a:buSzPts val="3500"/>
              <a:buFont typeface="Arial"/>
              <a:buChar char="•"/>
            </a:pPr>
            <a:r>
              <a:rPr lang="en-GB" sz="2000" dirty="0"/>
              <a:t>They remain unresponsive for a while and are incontinent.</a:t>
            </a:r>
          </a:p>
          <a:p>
            <a:pPr marL="585000" indent="-571500">
              <a:buSzPts val="3500"/>
              <a:buFont typeface="Arial"/>
              <a:buChar char="•"/>
            </a:pPr>
            <a:r>
              <a:rPr lang="en-GB" sz="2000" dirty="0"/>
              <a:t>When the seizures finally stop they are very sleepy and confused.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2A59E-2F84-9C4E-992A-51B99808E511}"/>
              </a:ext>
            </a:extLst>
          </p:cNvPr>
          <p:cNvSpPr/>
          <p:nvPr/>
        </p:nvSpPr>
        <p:spPr>
          <a:xfrm>
            <a:off x="6425851" y="4986393"/>
            <a:ext cx="3908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Please choose one </a:t>
            </a:r>
            <a:r>
              <a:rPr lang="en-GB" sz="1800" dirty="0">
                <a:solidFill>
                  <a:srgbClr val="FF0000"/>
                </a:solidFill>
                <a:latin typeface="Nunito Sans" pitchFamily="2" charset="77"/>
              </a:rPr>
              <a:t>person</a:t>
            </a:r>
            <a:r>
              <a:rPr lang="en-GB" sz="1800" dirty="0">
                <a:solidFill>
                  <a:srgbClr val="FF0000"/>
                </a:solidFill>
              </a:rPr>
              <a:t> to feed back to the whole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" grpId="0" uiExpand="1" build="p"/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50"/>
          <p:cNvSpPr txBox="1">
            <a:spLocks noGrp="1"/>
          </p:cNvSpPr>
          <p:nvPr>
            <p:ph type="body" idx="1"/>
          </p:nvPr>
        </p:nvSpPr>
        <p:spPr>
          <a:xfrm>
            <a:off x="1050851" y="1544351"/>
            <a:ext cx="10397938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endParaRPr lang="en-GB" sz="32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Staffing &amp; ratios  </a:t>
            </a:r>
            <a:r>
              <a:rPr lang="en-GB" sz="1600" dirty="0">
                <a:sym typeface="Nunito Sans"/>
              </a:rPr>
              <a:t>(1:6 Squirrels + leader in charge (min 3), Beavers, Cubs, Scouts &amp; Explorers – 2 adults minimum)</a:t>
            </a:r>
            <a:endParaRPr sz="1600"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sym typeface="Nunito Sans"/>
              </a:rPr>
              <a:t>Leader in charge</a:t>
            </a:r>
            <a:endParaRPr dirty="0">
              <a:solidFill>
                <a:srgbClr val="FF0000"/>
              </a:solidFill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Risk assessment 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(recorded), including briefing leaders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First aid kit 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available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InTouch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Records</a:t>
            </a:r>
            <a:r>
              <a:rPr lang="en-GB" sz="3200" dirty="0"/>
              <a:t> of young people’s medical conditions available on site</a:t>
            </a:r>
            <a:endParaRPr dirty="0"/>
          </a:p>
        </p:txBody>
      </p:sp>
      <p:sp>
        <p:nvSpPr>
          <p:cNvPr id="4" name="Google Shape;1157;p50">
            <a:extLst>
              <a:ext uri="{FF2B5EF4-FFF2-40B4-BE49-F238E27FC236}">
                <a16:creationId xmlns:a16="http://schemas.microsoft.com/office/drawing/2014/main" id="{ABEB5D50-8F67-FF42-9A05-75E92ACCDD4E}"/>
              </a:ext>
            </a:extLst>
          </p:cNvPr>
          <p:cNvSpPr txBox="1">
            <a:spLocks/>
          </p:cNvSpPr>
          <p:nvPr/>
        </p:nvSpPr>
        <p:spPr>
          <a:xfrm>
            <a:off x="1050851" y="1482359"/>
            <a:ext cx="10397938" cy="8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Before the activities take place</a:t>
            </a:r>
            <a:endParaRPr lang="en-GB" sz="3200" b="1" dirty="0">
              <a:solidFill>
                <a:srgbClr val="26B75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1 – Seizure in the HQ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1"/>
          <p:cNvSpPr txBox="1">
            <a:spLocks noGrp="1"/>
          </p:cNvSpPr>
          <p:nvPr>
            <p:ph type="body" idx="1"/>
          </p:nvPr>
        </p:nvSpPr>
        <p:spPr>
          <a:xfrm>
            <a:off x="1050851" y="1335619"/>
            <a:ext cx="10090297" cy="491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endParaRPr lang="en-GB" sz="27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</a:rPr>
              <a:t>Make space around the person</a:t>
            </a:r>
            <a:r>
              <a:rPr lang="en-GB" sz="2700" dirty="0"/>
              <a:t>, one leader to take other members away from incident &amp; reassure.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/>
              <a:t>Use PPE to </a:t>
            </a:r>
            <a:r>
              <a:rPr lang="en-GB" sz="2700" dirty="0">
                <a:solidFill>
                  <a:srgbClr val="FF0000"/>
                </a:solidFill>
              </a:rPr>
              <a:t>clean up any incontinence </a:t>
            </a:r>
            <a:endParaRPr dirty="0">
              <a:solidFill>
                <a:srgbClr val="FF0000"/>
              </a:solidFill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Remove any dangers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 around the person &amp; </a:t>
            </a:r>
            <a:r>
              <a:rPr lang="en-GB" sz="2700" dirty="0">
                <a:solidFill>
                  <a:srgbClr val="FF0000"/>
                </a:solidFill>
                <a:sym typeface="Nunito Sans"/>
              </a:rPr>
              <a:t>protect their head</a:t>
            </a:r>
            <a:endParaRPr dirty="0">
              <a:solidFill>
                <a:srgbClr val="FF0000"/>
              </a:solidFill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Note the time 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it starts &amp; time if possible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/>
              <a:t>When seizure finishes, place in </a:t>
            </a:r>
            <a:r>
              <a:rPr lang="en-GB" sz="2700" dirty="0">
                <a:solidFill>
                  <a:srgbClr val="FF0000"/>
                </a:solidFill>
              </a:rPr>
              <a:t>recovery position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</a:rPr>
              <a:t>Call parents </a:t>
            </a:r>
            <a:r>
              <a:rPr lang="en-GB" sz="2700" dirty="0"/>
              <a:t>or next of kin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</a:rPr>
              <a:t>Call 999 </a:t>
            </a:r>
            <a:r>
              <a:rPr lang="en-GB" sz="2700" dirty="0"/>
              <a:t>if:</a:t>
            </a:r>
          </a:p>
          <a:p>
            <a:pPr marL="1499400" lvl="2" indent="-571500">
              <a:buSzPts val="3375"/>
              <a:buFont typeface="Arial"/>
              <a:buChar char="•"/>
            </a:pPr>
            <a:r>
              <a:rPr lang="en-GB" sz="2700" b="1" dirty="0"/>
              <a:t>Repeated seizures</a:t>
            </a:r>
          </a:p>
          <a:p>
            <a:pPr marL="1499400" lvl="2" indent="-571500">
              <a:buSzPts val="3375"/>
              <a:buFont typeface="Arial"/>
              <a:buChar char="•"/>
            </a:pPr>
            <a:r>
              <a:rPr lang="en-GB" sz="2700" b="1" dirty="0"/>
              <a:t>Seizure continues for longer than 5 minutes</a:t>
            </a:r>
          </a:p>
          <a:p>
            <a:pPr marL="1499400" lvl="2" indent="-571500">
              <a:buSzPts val="3375"/>
              <a:buFont typeface="Arial"/>
              <a:buChar char="•"/>
            </a:pPr>
            <a:r>
              <a:rPr lang="en-GB" sz="2700" b="1" dirty="0"/>
              <a:t>Patient is unresponsive for longer than 10 minutes</a:t>
            </a:r>
          </a:p>
          <a:p>
            <a:pPr marL="1499400" lvl="2" indent="-571500">
              <a:buSzPts val="3375"/>
              <a:buFont typeface="Arial"/>
              <a:buChar char="•"/>
            </a:pPr>
            <a:r>
              <a:rPr lang="en-GB" sz="2700" b="1" dirty="0"/>
              <a:t>First seizure</a:t>
            </a:r>
          </a:p>
          <a:p>
            <a:pPr marL="1042200" lvl="1" indent="-571500">
              <a:buSzPts val="3375"/>
              <a:buFont typeface="Arial"/>
              <a:buChar char="•"/>
            </a:pPr>
            <a:endParaRPr lang="en-GB" sz="2700" b="1" dirty="0"/>
          </a:p>
        </p:txBody>
      </p:sp>
      <p:sp>
        <p:nvSpPr>
          <p:cNvPr id="5" name="Google Shape;1164;p51">
            <a:extLst>
              <a:ext uri="{FF2B5EF4-FFF2-40B4-BE49-F238E27FC236}">
                <a16:creationId xmlns:a16="http://schemas.microsoft.com/office/drawing/2014/main" id="{E852EF4E-7F6A-264D-B27D-4DD3EEB19ADA}"/>
              </a:ext>
            </a:extLst>
          </p:cNvPr>
          <p:cNvSpPr txBox="1">
            <a:spLocks/>
          </p:cNvSpPr>
          <p:nvPr/>
        </p:nvSpPr>
        <p:spPr>
          <a:xfrm>
            <a:off x="1050851" y="1252582"/>
            <a:ext cx="10090297" cy="6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During the activity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1 – Seizure in the HQ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2"/>
          <p:cNvSpPr txBox="1">
            <a:spLocks noGrp="1"/>
          </p:cNvSpPr>
          <p:nvPr>
            <p:ph type="body" idx="1"/>
          </p:nvPr>
        </p:nvSpPr>
        <p:spPr>
          <a:xfrm>
            <a:off x="1050851" y="1552591"/>
            <a:ext cx="10090297" cy="471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endParaRPr lang="en-GB" sz="32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Debrief </a:t>
            </a: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with team and young people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Inform Line manager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Complete local accident report 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Inform Scout Information Centre </a:t>
            </a: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or complete accident form online if medical help sought during or afterwards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sym typeface="Nunito Sans"/>
              </a:rPr>
              <a:t>Review risk assessment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Google Shape;1171;p52">
            <a:extLst>
              <a:ext uri="{FF2B5EF4-FFF2-40B4-BE49-F238E27FC236}">
                <a16:creationId xmlns:a16="http://schemas.microsoft.com/office/drawing/2014/main" id="{0BC7C89F-37DF-EF4C-B27E-35294D7AED16}"/>
              </a:ext>
            </a:extLst>
          </p:cNvPr>
          <p:cNvSpPr txBox="1">
            <a:spLocks/>
          </p:cNvSpPr>
          <p:nvPr/>
        </p:nvSpPr>
        <p:spPr>
          <a:xfrm>
            <a:off x="1050850" y="1466863"/>
            <a:ext cx="10090297" cy="56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After the incident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1 – Seizure in the HQ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50"/>
          <p:cNvSpPr txBox="1">
            <a:spLocks noGrp="1"/>
          </p:cNvSpPr>
          <p:nvPr>
            <p:ph type="body" idx="1"/>
          </p:nvPr>
        </p:nvSpPr>
        <p:spPr>
          <a:xfrm>
            <a:off x="1050851" y="1552591"/>
            <a:ext cx="10397938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endParaRPr lang="en-GB" sz="32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Staffing &amp; ratios </a:t>
            </a:r>
            <a:r>
              <a:rPr lang="en-GB" sz="1600" dirty="0"/>
              <a:t>(Squirrels 1:4 + leader in charge – min 3 adults, Beavers 1:6 + LIC, Cubs 1:8 + LIC, Scouts 1:12, Explorers – min 2 adults)</a:t>
            </a:r>
          </a:p>
          <a:p>
            <a:pPr marL="585000" lvl="0" indent="-571500"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Leader in charge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Risk assessment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 (recorded), including briefing leaders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Check Terrain Zero guidance 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/ </a:t>
            </a:r>
            <a:r>
              <a:rPr lang="en-GB" sz="3200" i="1" dirty="0">
                <a:latin typeface="Nunito Sans"/>
                <a:ea typeface="Nunito Sans"/>
                <a:cs typeface="Nunito Sans"/>
                <a:sym typeface="Nunito Sans"/>
              </a:rPr>
              <a:t>POR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 / Notify line manager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First aid kit 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/ equipment / kit check e.g. waterproofs and access to someone holding first response certificate (for hikes this could be training given to group members)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sym typeface="Nunito Sans"/>
              </a:rPr>
              <a:t>InTouch</a:t>
            </a:r>
            <a:endParaRPr dirty="0">
              <a:solidFill>
                <a:srgbClr val="FF0000"/>
              </a:solidFill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Route plan 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left with responsible person</a:t>
            </a:r>
            <a:endParaRPr sz="3200" b="1" dirty="0">
              <a:solidFill>
                <a:srgbClr val="26B7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" name="Google Shape;1157;p50">
            <a:extLst>
              <a:ext uri="{FF2B5EF4-FFF2-40B4-BE49-F238E27FC236}">
                <a16:creationId xmlns:a16="http://schemas.microsoft.com/office/drawing/2014/main" id="{ABEB5D50-8F67-FF42-9A05-75E92ACCDD4E}"/>
              </a:ext>
            </a:extLst>
          </p:cNvPr>
          <p:cNvSpPr txBox="1">
            <a:spLocks/>
          </p:cNvSpPr>
          <p:nvPr/>
        </p:nvSpPr>
        <p:spPr>
          <a:xfrm>
            <a:off x="1050851" y="1466863"/>
            <a:ext cx="10397938" cy="8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Before the activities take place</a:t>
            </a:r>
            <a:endParaRPr lang="en-GB" sz="3200" b="1" dirty="0">
              <a:solidFill>
                <a:srgbClr val="26B75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2 - Hike in the New Forest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3199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1"/>
          <p:cNvSpPr txBox="1">
            <a:spLocks noGrp="1"/>
          </p:cNvSpPr>
          <p:nvPr>
            <p:ph type="body" idx="1"/>
          </p:nvPr>
        </p:nvSpPr>
        <p:spPr>
          <a:xfrm>
            <a:off x="1050851" y="1552591"/>
            <a:ext cx="10090297" cy="4125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endParaRPr lang="en-GB" sz="27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Suspected fracture 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– keep still, do not move, support with soft padding.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Reassure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, ask for pain score out of 10 (write down, with time)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Rain/wet conditions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 – waterproofs, shelter needed?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Ensure all group are keeping warm and dry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 if possible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Use OS locate or What3Words </a:t>
            </a:r>
            <a:r>
              <a:rPr lang="en-GB" sz="2800" dirty="0"/>
              <a:t>to get location of incident &amp; write it down </a:t>
            </a:r>
            <a:endParaRPr sz="2800"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Mobile signal 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– go uphill to get signal, try texting 999*, send two people to get help at place of habitation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Inform parents 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when on way to hospital</a:t>
            </a:r>
            <a:endParaRPr sz="2700" b="1" dirty="0">
              <a:solidFill>
                <a:srgbClr val="26B7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" name="Google Shape;1164;p51">
            <a:extLst>
              <a:ext uri="{FF2B5EF4-FFF2-40B4-BE49-F238E27FC236}">
                <a16:creationId xmlns:a16="http://schemas.microsoft.com/office/drawing/2014/main" id="{E852EF4E-7F6A-264D-B27D-4DD3EEB19ADA}"/>
              </a:ext>
            </a:extLst>
          </p:cNvPr>
          <p:cNvSpPr txBox="1">
            <a:spLocks/>
          </p:cNvSpPr>
          <p:nvPr/>
        </p:nvSpPr>
        <p:spPr>
          <a:xfrm>
            <a:off x="1050851" y="1466863"/>
            <a:ext cx="10090297" cy="48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During the activity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2 - Hike in the New Forest</a:t>
            </a:r>
            <a:endParaRPr lang="en-GB" sz="2000" dirty="0"/>
          </a:p>
        </p:txBody>
      </p:sp>
      <p:sp>
        <p:nvSpPr>
          <p:cNvPr id="2" name="Rectangle 1"/>
          <p:cNvSpPr/>
          <p:nvPr/>
        </p:nvSpPr>
        <p:spPr>
          <a:xfrm>
            <a:off x="3590850" y="628700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500" lvl="0">
              <a:buSzPts val="3375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* To use emergency SMS send ‘register’ to 999 to register your phone More information at </a:t>
            </a:r>
            <a:r>
              <a:rPr lang="en-GB" u="sng" dirty="0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3"/>
              </a:rPr>
              <a:t>www.emergency</a:t>
            </a:r>
            <a:r>
              <a:rPr lang="en-GB" u="sng" dirty="0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</a:rPr>
              <a:t>sms.net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23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2"/>
          <p:cNvSpPr txBox="1">
            <a:spLocks noGrp="1"/>
          </p:cNvSpPr>
          <p:nvPr>
            <p:ph type="body" idx="1"/>
          </p:nvPr>
        </p:nvSpPr>
        <p:spPr>
          <a:xfrm>
            <a:off x="1050851" y="1552591"/>
            <a:ext cx="10090297" cy="471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endParaRPr lang="en-GB" sz="32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indent="-571500"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Debrief </a:t>
            </a:r>
            <a:r>
              <a:rPr lang="en-GB" sz="3200" dirty="0">
                <a:solidFill>
                  <a:schemeClr val="dk1"/>
                </a:solidFill>
              </a:rPr>
              <a:t>with team and young people</a:t>
            </a:r>
            <a:endParaRPr lang="en-GB" sz="32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Inform</a:t>
            </a: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Line manager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Complete local accident report</a:t>
            </a:r>
            <a:endParaRPr dirty="0">
              <a:solidFill>
                <a:srgbClr val="FF0000"/>
              </a:solidFill>
            </a:endParaRPr>
          </a:p>
          <a:p>
            <a:pPr marL="585000" indent="-571500"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Inform Scout Information Centre </a:t>
            </a:r>
            <a:r>
              <a:rPr lang="en-GB" sz="3200" dirty="0">
                <a:solidFill>
                  <a:schemeClr val="dk1"/>
                </a:solidFill>
              </a:rPr>
              <a:t>or complete accident form online if medical help sought during or afterwards</a:t>
            </a:r>
            <a:endParaRPr lang="en-GB" sz="3200"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Review risk assessment</a:t>
            </a:r>
            <a:endParaRPr dirty="0"/>
          </a:p>
        </p:txBody>
      </p:sp>
      <p:sp>
        <p:nvSpPr>
          <p:cNvPr id="5" name="Google Shape;1171;p52">
            <a:extLst>
              <a:ext uri="{FF2B5EF4-FFF2-40B4-BE49-F238E27FC236}">
                <a16:creationId xmlns:a16="http://schemas.microsoft.com/office/drawing/2014/main" id="{0BC7C89F-37DF-EF4C-B27E-35294D7AED16}"/>
              </a:ext>
            </a:extLst>
          </p:cNvPr>
          <p:cNvSpPr txBox="1">
            <a:spLocks/>
          </p:cNvSpPr>
          <p:nvPr/>
        </p:nvSpPr>
        <p:spPr>
          <a:xfrm>
            <a:off x="1050850" y="1466863"/>
            <a:ext cx="10090297" cy="56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After the incident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1 - Hike in the New Forest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1360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w And When To Give Your Students With Special Needs A Break - Friendship  Circle - Special Needs Blog : Friendship Circle — Special Needs Blog">
            <a:extLst>
              <a:ext uri="{FF2B5EF4-FFF2-40B4-BE49-F238E27FC236}">
                <a16:creationId xmlns:a16="http://schemas.microsoft.com/office/drawing/2014/main" id="{2EDDB7D9-AB63-4850-B3CC-047F14D69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493" y="1468924"/>
            <a:ext cx="7501699" cy="468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9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6" descr="A group of people pos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3333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6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Quiz – refresher from the e-learning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53" descr="A person standing in front of a fen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988" r="11687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53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Walking debate – true or false</a:t>
            </a:r>
            <a:endParaRPr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54"/>
          <p:cNvSpPr txBox="1">
            <a:spLocks noGrp="1"/>
          </p:cNvSpPr>
          <p:nvPr>
            <p:ph type="body" idx="1"/>
          </p:nvPr>
        </p:nvSpPr>
        <p:spPr>
          <a:xfrm>
            <a:off x="1050851" y="1123951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Walking debate on Zoom!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Aim: to discuss various First Aid principles and discuss correct treatment. The statements are designed to provoke discussion!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Please answer </a:t>
            </a:r>
            <a:r>
              <a:rPr lang="en-GB" sz="32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TRUE </a:t>
            </a: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or </a:t>
            </a:r>
            <a:r>
              <a:rPr lang="en-GB" sz="32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FALSE</a:t>
            </a: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although there are middling options as it is a continuum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57"/>
          <p:cNvSpPr txBox="1">
            <a:spLocks noGrp="1"/>
          </p:cNvSpPr>
          <p:nvPr>
            <p:ph type="body" idx="2"/>
          </p:nvPr>
        </p:nvSpPr>
        <p:spPr>
          <a:xfrm>
            <a:off x="1041992" y="2018406"/>
            <a:ext cx="10122194" cy="285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1.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If someone is feeling faint you should sit them down and put their head between their legs?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11" name="Google Shape;1211;p57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212" name="Google Shape;1212;p57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58"/>
          <p:cNvSpPr txBox="1">
            <a:spLocks noGrp="1"/>
          </p:cNvSpPr>
          <p:nvPr>
            <p:ph type="body" idx="2"/>
          </p:nvPr>
        </p:nvSpPr>
        <p:spPr>
          <a:xfrm>
            <a:off x="1041992" y="2018406"/>
            <a:ext cx="10122194" cy="285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334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2.</a:t>
            </a:r>
            <a:endParaRPr dirty="0"/>
          </a:p>
          <a:p>
            <a:pPr marL="13334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When someone has broken legs, we should </a:t>
            </a:r>
            <a:r>
              <a:rPr lang="en-GB" sz="4500" dirty="0">
                <a:solidFill>
                  <a:schemeClr val="accent3"/>
                </a:solidFill>
              </a:rPr>
              <a:t>not </a:t>
            </a:r>
            <a:r>
              <a:rPr lang="en-GB" sz="4500" dirty="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raise them if they are in shock?</a:t>
            </a:r>
            <a:endParaRPr sz="4500" dirty="0">
              <a:solidFill>
                <a:schemeClr val="accent3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220" name="Google Shape;1220;p58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221" name="Google Shape;1221;p58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59"/>
          <p:cNvSpPr txBox="1">
            <a:spLocks noGrp="1"/>
          </p:cNvSpPr>
          <p:nvPr>
            <p:ph type="body" idx="2"/>
          </p:nvPr>
        </p:nvSpPr>
        <p:spPr>
          <a:xfrm>
            <a:off x="1041992" y="2375041"/>
            <a:ext cx="10122194" cy="21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3.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You can give aspirin to young people as pain relief?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29" name="Google Shape;1229;p59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230" name="Google Shape;1230;p59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62"/>
          <p:cNvSpPr txBox="1">
            <a:spLocks noGrp="1"/>
          </p:cNvSpPr>
          <p:nvPr>
            <p:ph type="body" idx="2"/>
          </p:nvPr>
        </p:nvSpPr>
        <p:spPr>
          <a:xfrm>
            <a:off x="1041992" y="2375040"/>
            <a:ext cx="10122194" cy="21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4.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We should remove clothing if someone is burnt?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56" name="Google Shape;1256;p62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 dirty="0"/>
          </a:p>
        </p:txBody>
      </p:sp>
      <p:sp>
        <p:nvSpPr>
          <p:cNvPr id="1257" name="Google Shape;1257;p62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  <p:sp>
        <p:nvSpPr>
          <p:cNvPr id="2" name="Google Shape;1254;p62">
            <a:extLst>
              <a:ext uri="{FF2B5EF4-FFF2-40B4-BE49-F238E27FC236}">
                <a16:creationId xmlns:a16="http://schemas.microsoft.com/office/drawing/2014/main" id="{93D9C265-696F-322A-E075-BFA79B2A5E48}"/>
              </a:ext>
            </a:extLst>
          </p:cNvPr>
          <p:cNvSpPr txBox="1">
            <a:spLocks/>
          </p:cNvSpPr>
          <p:nvPr/>
        </p:nvSpPr>
        <p:spPr>
          <a:xfrm>
            <a:off x="1041992" y="4918240"/>
            <a:ext cx="10122194" cy="71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None/>
              <a:defRPr sz="255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None/>
              <a:defRPr sz="255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500" lvl="3" indent="0" algn="ctr">
              <a:lnSpc>
                <a:spcPct val="103333"/>
              </a:lnSpc>
              <a:buSzPts val="5625"/>
            </a:pPr>
            <a:r>
              <a:rPr lang="en-GB" sz="4500" dirty="0">
                <a:solidFill>
                  <a:schemeClr val="accent3"/>
                </a:solidFill>
              </a:rPr>
              <a:t>Both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63"/>
          <p:cNvSpPr txBox="1">
            <a:spLocks noGrp="1"/>
          </p:cNvSpPr>
          <p:nvPr>
            <p:ph type="body" idx="2"/>
          </p:nvPr>
        </p:nvSpPr>
        <p:spPr>
          <a:xfrm>
            <a:off x="1041992" y="2375041"/>
            <a:ext cx="10122194" cy="21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5.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People with arm fractures should always have a sling?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65" name="Google Shape;1265;p63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266" name="Google Shape;1266;p63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65"/>
          <p:cNvSpPr txBox="1">
            <a:spLocks noGrp="1"/>
          </p:cNvSpPr>
          <p:nvPr>
            <p:ph type="body" idx="2"/>
          </p:nvPr>
        </p:nvSpPr>
        <p:spPr>
          <a:xfrm>
            <a:off x="1041992" y="2375042"/>
            <a:ext cx="10122194" cy="21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6.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Sprains – you should not remove the boot if someone is on a hike?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83" name="Google Shape;1283;p65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284" name="Google Shape;1284;p65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66"/>
          <p:cNvSpPr txBox="1">
            <a:spLocks noGrp="1"/>
          </p:cNvSpPr>
          <p:nvPr>
            <p:ph type="body" idx="2"/>
          </p:nvPr>
        </p:nvSpPr>
        <p:spPr>
          <a:xfrm>
            <a:off x="1034903" y="2018407"/>
            <a:ext cx="10122194" cy="21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7.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Meningitis – the rash disappears when you press a glass onto it?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92" name="Google Shape;1292;p66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 dirty="0"/>
          </a:p>
        </p:txBody>
      </p:sp>
      <p:sp>
        <p:nvSpPr>
          <p:cNvPr id="1293" name="Google Shape;1293;p66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 dirty="0"/>
          </a:p>
        </p:txBody>
      </p:sp>
      <p:sp>
        <p:nvSpPr>
          <p:cNvPr id="4" name="Google Shape;1290;p66">
            <a:extLst>
              <a:ext uri="{FF2B5EF4-FFF2-40B4-BE49-F238E27FC236}">
                <a16:creationId xmlns:a16="http://schemas.microsoft.com/office/drawing/2014/main" id="{880D7448-CEE6-445B-F760-2FA1EF6F2E28}"/>
              </a:ext>
            </a:extLst>
          </p:cNvPr>
          <p:cNvSpPr txBox="1">
            <a:spLocks/>
          </p:cNvSpPr>
          <p:nvPr/>
        </p:nvSpPr>
        <p:spPr>
          <a:xfrm>
            <a:off x="3215640" y="4628130"/>
            <a:ext cx="5364480" cy="76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None/>
              <a:defRPr sz="255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None/>
              <a:defRPr sz="255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500" lvl="3" indent="0" algn="ctr">
              <a:lnSpc>
                <a:spcPct val="103333"/>
              </a:lnSpc>
              <a:buSzPts val="5625"/>
            </a:pPr>
            <a:r>
              <a:rPr lang="en-GB" sz="2400" dirty="0">
                <a:solidFill>
                  <a:srgbClr val="FF0000"/>
                </a:solidFill>
                <a:latin typeface="+mj-lt"/>
              </a:rPr>
              <a:t>The rash is a late sign, what other signs &amp; symptoms are there?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2" grpId="0" animBg="1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7"/>
          <p:cNvSpPr txBox="1">
            <a:spLocks noGrp="1"/>
          </p:cNvSpPr>
          <p:nvPr>
            <p:ph type="body" idx="2"/>
          </p:nvPr>
        </p:nvSpPr>
        <p:spPr>
          <a:xfrm>
            <a:off x="1041992" y="2018408"/>
            <a:ext cx="10122194" cy="285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8.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If a child does not have their inhaler, they can use one belonging to someone else?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301" name="Google Shape;1301;p67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302" name="Google Shape;1302;p67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What does DR ABC stand for?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A) Danger Response Airway Breathing Circulation/CPR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B) Danger Response Airway Breathing Call 999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C) Don’t Remember Always Be Cool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Google Shape;1317;p69" descr="A group of people standing in the gr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860" r="1847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p69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Medical Conditions – key points in groups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lang="en-GB"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70"/>
          <p:cNvSpPr txBox="1">
            <a:spLocks noGrp="1"/>
          </p:cNvSpPr>
          <p:nvPr>
            <p:ph type="body" idx="1"/>
          </p:nvPr>
        </p:nvSpPr>
        <p:spPr>
          <a:xfrm>
            <a:off x="1063256" y="1269590"/>
            <a:ext cx="10315944" cy="500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Medical conditions</a:t>
            </a:r>
            <a:endParaRPr b="1" dirty="0">
              <a:solidFill>
                <a:srgbClr val="ED402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A82"/>
              </a:buClr>
              <a:buSzPts val="2800"/>
              <a:buNone/>
            </a:pPr>
            <a:r>
              <a:rPr lang="en-GB" b="1" dirty="0">
                <a:solidFill>
                  <a:srgbClr val="003A82"/>
                </a:solidFill>
                <a:latin typeface="Nunito Sans"/>
                <a:ea typeface="Nunito Sans"/>
                <a:cs typeface="Nunito Sans"/>
                <a:sym typeface="Nunito Sans"/>
              </a:rPr>
              <a:t>In groups you have one minute to recall the key treatment and any questions you want answered</a:t>
            </a:r>
            <a:endParaRPr dirty="0">
              <a:solidFill>
                <a:srgbClr val="003A8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4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1) Heart attack </a:t>
            </a:r>
            <a:r>
              <a:rPr lang="en-GB" sz="2000" dirty="0">
                <a:latin typeface="Nunito Sans"/>
                <a:ea typeface="Nunito Sans"/>
                <a:cs typeface="Nunito Sans"/>
                <a:sym typeface="Nunito Sans"/>
              </a:rPr>
              <a:t>– a leader has chest pain, radiating down the left arm. They are sweating, feel sick and dizzy. </a:t>
            </a:r>
            <a:endParaRPr sz="20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4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2) Stroke</a:t>
            </a:r>
            <a:r>
              <a:rPr lang="en-GB" sz="20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GB" sz="2000" dirty="0">
                <a:latin typeface="Nunito Sans"/>
                <a:ea typeface="Nunito Sans"/>
                <a:cs typeface="Nunito Sans"/>
                <a:sym typeface="Nunito Sans"/>
              </a:rPr>
              <a:t>– a leader has collapsed – you do FAST test and their face is drooping, speech is slurred and they cannot move one side of their body. </a:t>
            </a:r>
            <a:endParaRPr sz="20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indent="-228600">
              <a:buSzPts val="2800"/>
            </a:pPr>
            <a:r>
              <a:rPr lang="en-GB" sz="24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3) Diabetes</a:t>
            </a:r>
            <a:r>
              <a:rPr lang="en-GB" sz="20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– </a:t>
            </a:r>
            <a:r>
              <a:rPr lang="en-GB" sz="2000" dirty="0">
                <a:latin typeface="Nunito Sans"/>
                <a:ea typeface="Nunito Sans"/>
                <a:cs typeface="Nunito Sans"/>
                <a:sym typeface="Nunito Sans"/>
              </a:rPr>
              <a:t>a young person you know has the condition is pale, cold, sweaty and breathing rapidly – they have missed their lunch. </a:t>
            </a:r>
          </a:p>
          <a:p>
            <a:pPr marL="228600" indent="-228600">
              <a:buSzPts val="2800"/>
            </a:pPr>
            <a:r>
              <a:rPr lang="en-GB" sz="24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4) Anaphylaxis</a:t>
            </a:r>
            <a:r>
              <a:rPr lang="en-GB" sz="20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GB" sz="2000" dirty="0">
                <a:latin typeface="Nunito Sans"/>
                <a:sym typeface="Nunito Sans"/>
              </a:rPr>
              <a:t>– a young person is stung by a bee and has blotches on their face and is beginning to get breathless, feeling weak and dizzy. </a:t>
            </a:r>
          </a:p>
          <a:p>
            <a:pPr marL="228600" indent="-228600">
              <a:buSzPts val="2800"/>
            </a:pPr>
            <a:r>
              <a:rPr lang="en-GB" sz="24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5) Asthma</a:t>
            </a:r>
            <a:r>
              <a:rPr lang="en-GB" sz="20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GB" sz="2000" dirty="0">
                <a:latin typeface="Nunito Sans"/>
                <a:sym typeface="Nunito Sans"/>
              </a:rPr>
              <a:t>a young person you know has the condition forgot to take their inhaler before playing a game – they are distressed, wheezing and have difficulty breathing.</a:t>
            </a:r>
            <a:endParaRPr lang="en-GB" sz="2000" dirty="0">
              <a:latin typeface="Nunito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71"/>
          <p:cNvSpPr txBox="1">
            <a:spLocks noGrp="1"/>
          </p:cNvSpPr>
          <p:nvPr>
            <p:ph type="body" idx="1"/>
          </p:nvPr>
        </p:nvSpPr>
        <p:spPr>
          <a:xfrm>
            <a:off x="1063256" y="1269589"/>
            <a:ext cx="4135045" cy="533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Medical conditions</a:t>
            </a:r>
            <a:endParaRPr b="1" dirty="0">
              <a:solidFill>
                <a:srgbClr val="ED402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Heart attack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Stroke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solidFill>
                  <a:srgbClr val="FF0000"/>
                </a:solidFill>
                <a:latin typeface="Nunito Sans"/>
                <a:sym typeface="Nunito Sans"/>
              </a:rPr>
              <a:t>Diabetes</a:t>
            </a:r>
            <a:endParaRPr dirty="0">
              <a:solidFill>
                <a:srgbClr val="FF0000"/>
              </a:solidFill>
              <a:latin typeface="Nunito San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indent="-228600">
              <a:spcBef>
                <a:spcPts val="600"/>
              </a:spcBef>
              <a:buSzPts val="2800"/>
            </a:pPr>
            <a:r>
              <a:rPr lang="en-GB" dirty="0">
                <a:solidFill>
                  <a:srgbClr val="FF0000"/>
                </a:solidFill>
                <a:latin typeface="Nunito Sans"/>
                <a:sym typeface="Nunito Sans"/>
              </a:rPr>
              <a:t>Anaphylaxis</a:t>
            </a:r>
            <a:endParaRPr dirty="0">
              <a:solidFill>
                <a:srgbClr val="FF0000"/>
              </a:solidFill>
              <a:latin typeface="Nunito San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solidFill>
                  <a:srgbClr val="FF0000"/>
                </a:solidFill>
                <a:latin typeface="Nunito Sans"/>
                <a:sym typeface="Nunito Sans"/>
              </a:rPr>
              <a:t>Asthma</a:t>
            </a:r>
            <a:endParaRPr dirty="0">
              <a:solidFill>
                <a:srgbClr val="FF0000"/>
              </a:solidFill>
              <a:latin typeface="Nunito Sans"/>
            </a:endParaRPr>
          </a:p>
        </p:txBody>
      </p:sp>
      <p:sp>
        <p:nvSpPr>
          <p:cNvPr id="1335" name="Google Shape;1335;p71"/>
          <p:cNvSpPr txBox="1"/>
          <p:nvPr/>
        </p:nvSpPr>
        <p:spPr>
          <a:xfrm>
            <a:off x="2887124" y="4536061"/>
            <a:ext cx="90808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Sit them down, help with inhaler / spacer, up to 10 times, call 999 if does not improve.</a:t>
            </a:r>
            <a:endParaRPr dirty="0"/>
          </a:p>
        </p:txBody>
      </p:sp>
      <p:sp>
        <p:nvSpPr>
          <p:cNvPr id="1336" name="Google Shape;1336;p71"/>
          <p:cNvSpPr txBox="1"/>
          <p:nvPr/>
        </p:nvSpPr>
        <p:spPr>
          <a:xfrm>
            <a:off x="3576374" y="1777377"/>
            <a:ext cx="81730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Call 999, sit down, offer aspirin (300 mg – chew).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37" name="Google Shape;1337;p71"/>
          <p:cNvSpPr txBox="1"/>
          <p:nvPr/>
        </p:nvSpPr>
        <p:spPr>
          <a:xfrm>
            <a:off x="2567108" y="2274627"/>
            <a:ext cx="60939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FAST – Face, Arms, Speech, Time.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38" name="Google Shape;1338;p71"/>
          <p:cNvSpPr txBox="1"/>
          <p:nvPr/>
        </p:nvSpPr>
        <p:spPr>
          <a:xfrm>
            <a:off x="2973887" y="2726723"/>
            <a:ext cx="863773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Give sugar (e.g. sweet drink, jelly babies, glucose tablets); call 999 if does not improve.</a:t>
            </a:r>
            <a:endParaRPr sz="28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40" name="Google Shape;1340;p71"/>
          <p:cNvSpPr txBox="1"/>
          <p:nvPr/>
        </p:nvSpPr>
        <p:spPr>
          <a:xfrm>
            <a:off x="3488692" y="3629902"/>
            <a:ext cx="817303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Call 999 (mention “anaphylaxis”), administer adrenaline pen (and second pen if needed).</a:t>
            </a:r>
            <a:endParaRPr sz="28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Google Shape;1382;p74" descr="A group of people standing in the gr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860" r="1847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74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Extremes of Temperature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lang="en-GB"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ctr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endParaRPr lang="en-GB" sz="6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ctr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GB" sz="24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Please note this section is in addition to the First Response syllabus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3CF18CF2-B883-5941-8074-312955946A58}"/>
              </a:ext>
            </a:extLst>
          </p:cNvPr>
          <p:cNvSpPr txBox="1"/>
          <p:nvPr/>
        </p:nvSpPr>
        <p:spPr>
          <a:xfrm>
            <a:off x="3809016" y="919797"/>
            <a:ext cx="4539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Cold to the touch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5ED3D2-3A67-2F42-9D99-A5AEF1534C84}"/>
              </a:ext>
            </a:extLst>
          </p:cNvPr>
          <p:cNvSpPr txBox="1"/>
          <p:nvPr/>
        </p:nvSpPr>
        <p:spPr>
          <a:xfrm>
            <a:off x="3206251" y="926282"/>
            <a:ext cx="5779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Breathing more slowly</a:t>
            </a:r>
          </a:p>
        </p:txBody>
      </p:sp>
      <p:graphicFrame>
        <p:nvGraphicFramePr>
          <p:cNvPr id="1346" name="Google Shape;1346;p72"/>
          <p:cNvGraphicFramePr/>
          <p:nvPr/>
        </p:nvGraphicFramePr>
        <p:xfrm>
          <a:off x="728864" y="2325557"/>
          <a:ext cx="10734225" cy="681150"/>
        </p:xfrm>
        <a:graphic>
          <a:graphicData uri="http://schemas.openxmlformats.org/drawingml/2006/table">
            <a:tbl>
              <a:tblPr firstRow="1">
                <a:noFill/>
                <a:tableStyleId>{41816101-B3F6-4AF8-9449-376781D6CC92}</a:tableStyleId>
              </a:tblPr>
              <a:tblGrid>
                <a:gridCol w="357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Heat exhaustion</a:t>
                      </a:r>
                      <a:endParaRPr dirty="0"/>
                    </a:p>
                  </a:txBody>
                  <a:tcPr marL="86000" marR="860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Both</a:t>
                      </a:r>
                      <a:endParaRPr/>
                    </a:p>
                  </a:txBody>
                  <a:tcPr marL="86000" marR="860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Hypothermia</a:t>
                      </a:r>
                      <a:endParaRPr dirty="0"/>
                    </a:p>
                  </a:txBody>
                  <a:tcPr marL="86000" marR="8600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47" name="Google Shape;1347;p72"/>
          <p:cNvGraphicFramePr/>
          <p:nvPr/>
        </p:nvGraphicFramePr>
        <p:xfrm>
          <a:off x="728864" y="2987039"/>
          <a:ext cx="10734225" cy="3150060"/>
        </p:xfrm>
        <a:graphic>
          <a:graphicData uri="http://schemas.openxmlformats.org/drawingml/2006/table">
            <a:tbl>
              <a:tblPr firstRow="1">
                <a:noFill/>
                <a:tableStyleId>{41816101-B3F6-4AF8-9449-376781D6CC92}</a:tableStyleId>
              </a:tblPr>
              <a:tblGrid>
                <a:gridCol w="357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BEE5C5-9F1A-BC4C-84E3-63CB9D9F49C1}"/>
              </a:ext>
            </a:extLst>
          </p:cNvPr>
          <p:cNvSpPr txBox="1"/>
          <p:nvPr/>
        </p:nvSpPr>
        <p:spPr>
          <a:xfrm>
            <a:off x="4711304" y="955313"/>
            <a:ext cx="27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Confusion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0B5DBF-FF2C-4C4E-891E-EAFC2276B2D4}"/>
              </a:ext>
            </a:extLst>
          </p:cNvPr>
          <p:cNvSpPr txBox="1"/>
          <p:nvPr/>
        </p:nvSpPr>
        <p:spPr>
          <a:xfrm>
            <a:off x="4722717" y="952071"/>
            <a:ext cx="27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Headache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3DA1AA-4132-0C43-979A-3FEBEECE411A}"/>
              </a:ext>
            </a:extLst>
          </p:cNvPr>
          <p:cNvSpPr txBox="1"/>
          <p:nvPr/>
        </p:nvSpPr>
        <p:spPr>
          <a:xfrm>
            <a:off x="4954171" y="958555"/>
            <a:ext cx="2109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Sweaty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834601-A120-1B48-8C9A-D92E4CFA6B10}"/>
              </a:ext>
            </a:extLst>
          </p:cNvPr>
          <p:cNvSpPr txBox="1"/>
          <p:nvPr/>
        </p:nvSpPr>
        <p:spPr>
          <a:xfrm>
            <a:off x="4427338" y="977408"/>
            <a:ext cx="27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Pale skin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3D4664-9A73-1548-9898-76CA4ECBFA46}"/>
              </a:ext>
            </a:extLst>
          </p:cNvPr>
          <p:cNvSpPr txBox="1"/>
          <p:nvPr/>
        </p:nvSpPr>
        <p:spPr>
          <a:xfrm>
            <a:off x="4694267" y="935708"/>
            <a:ext cx="27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Shivering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BE377D-DD71-5F4B-8817-113E534F7F53}"/>
              </a:ext>
            </a:extLst>
          </p:cNvPr>
          <p:cNvSpPr txBox="1"/>
          <p:nvPr/>
        </p:nvSpPr>
        <p:spPr>
          <a:xfrm>
            <a:off x="2787700" y="638853"/>
            <a:ext cx="6608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Has a temperature below </a:t>
            </a:r>
          </a:p>
          <a:p>
            <a:r>
              <a:rPr lang="en-GB" sz="44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35 degrees Celsius</a:t>
            </a:r>
            <a:endParaRPr lang="en-GB" sz="4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334ACB-A9F6-BD44-A71E-F1AE290D4084}"/>
              </a:ext>
            </a:extLst>
          </p:cNvPr>
          <p:cNvSpPr txBox="1"/>
          <p:nvPr/>
        </p:nvSpPr>
        <p:spPr>
          <a:xfrm>
            <a:off x="4427338" y="951745"/>
            <a:ext cx="3329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Feeling sick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36C3D0-A5B4-7B46-9245-8919E5CE223E}"/>
              </a:ext>
            </a:extLst>
          </p:cNvPr>
          <p:cNvSpPr txBox="1"/>
          <p:nvPr/>
        </p:nvSpPr>
        <p:spPr>
          <a:xfrm>
            <a:off x="3105320" y="916229"/>
            <a:ext cx="597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Can develop gradually</a:t>
            </a:r>
          </a:p>
        </p:txBody>
      </p:sp>
      <p:sp>
        <p:nvSpPr>
          <p:cNvPr id="15" name="Google Shape;1326;p70"/>
          <p:cNvSpPr txBox="1">
            <a:spLocks/>
          </p:cNvSpPr>
          <p:nvPr/>
        </p:nvSpPr>
        <p:spPr>
          <a:xfrm>
            <a:off x="300985" y="160481"/>
            <a:ext cx="10315944" cy="5767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7414DC"/>
              </a:buClr>
              <a:buSzPts val="3400"/>
            </a:pPr>
            <a:r>
              <a:rPr lang="en-GB" sz="3400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Extremes of Temperature</a:t>
            </a:r>
            <a:endParaRPr lang="en-GB" dirty="0">
              <a:solidFill>
                <a:srgbClr val="ED402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8164 0.2879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0.37435 0.288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0.00092 L -0.38503 0.393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9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24388 0.293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31 -0.00486 L -0.05364 0.3930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26654 0.396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7748 0.52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3625 0.5009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2148 0.6354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3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28672 0.5201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3" grpId="2"/>
      <p:bldP spid="34" grpId="0"/>
      <p:bldP spid="34" grpId="1"/>
      <p:bldP spid="34" grpId="2"/>
      <p:bldP spid="2" grpId="0"/>
      <p:bldP spid="2" grpId="1"/>
      <p:bldP spid="2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  <p:bldP spid="31" grpId="0"/>
      <p:bldP spid="31" grpId="1"/>
      <p:bldP spid="31" grpId="2"/>
      <p:bldP spid="35" grpId="0"/>
      <p:bldP spid="35" grpId="1"/>
      <p:bldP spid="35" grpId="2"/>
      <p:bldP spid="29" grpId="0"/>
      <p:bldP spid="29" grpId="1"/>
      <p:bldP spid="29" grpId="2"/>
      <p:bldP spid="32" grpId="0"/>
      <p:bldP spid="32" grpId="1"/>
      <p:bldP spid="32" grpId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F766AB-C5FC-4612-A312-BF780A3AD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611100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Nunito Sans" panose="00000500000000000000" pitchFamily="2" charset="0"/>
                <a:cs typeface="Arial"/>
              </a:rPr>
              <a:t>Heat exhaustion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AD1907-F115-4ADA-BBD8-99C0850CB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 panose="020B0604020202020204" pitchFamily="34" charset="0"/>
              </a:rPr>
              <a:t>Move the person to a cool place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 panose="020B0604020202020204" pitchFamily="34" charset="0"/>
              </a:rPr>
              <a:t>Remove any excess clothing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 panose="020B0604020202020204" pitchFamily="34" charset="0"/>
              </a:rPr>
              <a:t>Lie down and raise feet if feeling faint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 panose="020B0604020202020204" pitchFamily="34" charset="0"/>
              </a:rPr>
              <a:t>Drink sports or rehydration drink, or cool water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 panose="020B0604020202020204" pitchFamily="34" charset="0"/>
              </a:rPr>
              <a:t>Cool their skin by applying cool water or fan them (cold packs under arm pits or back of neck can also help)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D696C0-8940-49EF-9392-A2A2F9140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611100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Nunito Sans" panose="00000500000000000000" pitchFamily="2" charset="0"/>
                <a:cs typeface="Arial"/>
              </a:rPr>
              <a:t>Hypothermia</a:t>
            </a:r>
            <a:endParaRPr lang="en-GB" dirty="0">
              <a:solidFill>
                <a:schemeClr val="bg1"/>
              </a:solidFill>
              <a:latin typeface="Nunito Sans" panose="00000500000000000000" pitchFamily="2" charset="0"/>
              <a:cs typeface="Arial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93AF3-127A-4244-A8ED-A01127590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505075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GB" sz="2400" dirty="0">
                <a:latin typeface="Nunito Sans" panose="00000500000000000000" pitchFamily="2" charset="0"/>
                <a:cs typeface="Arial"/>
              </a:rPr>
              <a:t>Call 999 as soon as possible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/>
              </a:rPr>
              <a:t>Move then indoors or to shelter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/>
              </a:rPr>
              <a:t>Remove wet clothing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/>
              </a:rPr>
              <a:t>Apply layers of clothing or blankets / sleeping bag, covering head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/>
              </a:rPr>
              <a:t>Give them warm drinks and energy food if they are awake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/>
              </a:rPr>
              <a:t>No alcohol or direct heat</a:t>
            </a:r>
          </a:p>
        </p:txBody>
      </p:sp>
      <p:sp>
        <p:nvSpPr>
          <p:cNvPr id="7" name="Google Shape;1326;p70"/>
          <p:cNvSpPr txBox="1">
            <a:spLocks/>
          </p:cNvSpPr>
          <p:nvPr/>
        </p:nvSpPr>
        <p:spPr>
          <a:xfrm>
            <a:off x="839789" y="891578"/>
            <a:ext cx="10315944" cy="5767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7414DC"/>
              </a:buClr>
              <a:buSzPts val="3400"/>
            </a:pPr>
            <a:r>
              <a:rPr lang="en-GB" sz="3400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Extremes of Temperature - treatment</a:t>
            </a:r>
            <a:endParaRPr lang="en-GB" dirty="0">
              <a:solidFill>
                <a:srgbClr val="ED402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6658621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Google Shape;1382;p74" descr="A group of people standing in the gr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860" r="1847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74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Quick fire minor conditions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lang="en-GB"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ctr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endParaRPr lang="en-GB" sz="6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ctr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GB" sz="24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Please note this section is in addition to the First Response syllabus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9657309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75"/>
          <p:cNvSpPr txBox="1">
            <a:spLocks noGrp="1"/>
          </p:cNvSpPr>
          <p:nvPr>
            <p:ph type="body" idx="1"/>
          </p:nvPr>
        </p:nvSpPr>
        <p:spPr>
          <a:xfrm>
            <a:off x="6248400" y="1973657"/>
            <a:ext cx="5032743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7. Eye injury</a:t>
            </a:r>
            <a:endParaRPr lang="en-GB" sz="3400" dirty="0">
              <a:latin typeface="Nunito Sans Black"/>
              <a:ea typeface="Nunito Sans Black"/>
              <a:cs typeface="Nunito Sans Black"/>
              <a:sym typeface="Arial"/>
            </a:endParaRPr>
          </a:p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8. Blister</a:t>
            </a:r>
            <a:endParaRPr lang="en-GB" sz="3400" dirty="0">
              <a:latin typeface="Nunito Sans Black"/>
              <a:ea typeface="Nunito Sans Black"/>
              <a:cs typeface="Nunito Sans Black"/>
              <a:sym typeface="Arial"/>
            </a:endParaRPr>
          </a:p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9. Graze</a:t>
            </a:r>
            <a:endParaRPr sz="3400" dirty="0">
              <a:latin typeface="Nunito Sans Black"/>
              <a:ea typeface="Nunito Sans Black"/>
              <a:cs typeface="Nunito Sans Black"/>
              <a:sym typeface="Arial"/>
            </a:endParaRPr>
          </a:p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10. Stomach ache</a:t>
            </a:r>
            <a:endParaRPr sz="3400" dirty="0">
              <a:latin typeface="Nunito Sans Black"/>
              <a:ea typeface="Nunito Sans Black"/>
              <a:cs typeface="Nunito Sans Black"/>
              <a:sym typeface="Arial"/>
            </a:endParaRPr>
          </a:p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11. Bruise</a:t>
            </a:r>
            <a:endParaRPr sz="3400" dirty="0">
              <a:latin typeface="Nunito Sans Black"/>
              <a:ea typeface="Nunito Sans Black"/>
              <a:cs typeface="Nunito Sans Black"/>
              <a:sym typeface="Arial"/>
            </a:endParaRPr>
          </a:p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12. Sunburn</a:t>
            </a:r>
          </a:p>
        </p:txBody>
      </p:sp>
      <p:sp>
        <p:nvSpPr>
          <p:cNvPr id="1392" name="Google Shape;1392;p75"/>
          <p:cNvSpPr txBox="1"/>
          <p:nvPr/>
        </p:nvSpPr>
        <p:spPr>
          <a:xfrm>
            <a:off x="1215657" y="1322164"/>
            <a:ext cx="5032743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Font typeface="Arial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What would you do?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Font typeface="Arial"/>
              <a:buNone/>
            </a:pPr>
            <a:endParaRPr dirty="0"/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Animal / Snake bite</a:t>
            </a:r>
            <a:endParaRPr dirty="0"/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Tick Bite</a:t>
            </a: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Dehydration</a:t>
            </a:r>
            <a:endParaRPr dirty="0"/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Earache</a:t>
            </a:r>
            <a:endParaRPr dirty="0"/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Bee sting</a:t>
            </a: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b="1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Splinters</a:t>
            </a:r>
          </a:p>
          <a:p>
            <a: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</a:pPr>
            <a:endParaRPr lang="en-GB" sz="3400" b="1" i="1" dirty="0">
              <a:solidFill>
                <a:schemeClr val="dk1"/>
              </a:solidFill>
              <a:latin typeface="Nunito Sans Black"/>
              <a:sym typeface="Nunito Sans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1" grpId="0" uiExpand="1" build="p"/>
      <p:bldP spid="139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w to Handle a Q &amp; A Session">
            <a:extLst>
              <a:ext uri="{FF2B5EF4-FFF2-40B4-BE49-F238E27FC236}">
                <a16:creationId xmlns:a16="http://schemas.microsoft.com/office/drawing/2014/main" id="{C49A266E-4533-47B3-B9AB-4F21A89A1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36" y="2144297"/>
            <a:ext cx="9146095" cy="342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326;p70"/>
          <p:cNvSpPr txBox="1">
            <a:spLocks noGrp="1"/>
          </p:cNvSpPr>
          <p:nvPr>
            <p:ph type="body" idx="1"/>
          </p:nvPr>
        </p:nvSpPr>
        <p:spPr>
          <a:xfrm>
            <a:off x="1063256" y="1269590"/>
            <a:ext cx="10315944" cy="64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Any questions?</a:t>
            </a:r>
            <a:endParaRPr b="1" dirty="0">
              <a:solidFill>
                <a:srgbClr val="ED402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40971729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Next steps</a:t>
            </a:r>
            <a:endParaRPr sz="3400" b="1" dirty="0">
              <a:solidFill>
                <a:srgbClr val="7414D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8A4"/>
              </a:buClr>
              <a:buSzPts val="3400"/>
              <a:buNone/>
            </a:pPr>
            <a:r>
              <a:rPr lang="en-GB" sz="3400" b="1" dirty="0">
                <a:solidFill>
                  <a:srgbClr val="00B8A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Completion of first response</a:t>
            </a:r>
            <a:endParaRPr sz="3400" b="1" dirty="0">
              <a:solidFill>
                <a:srgbClr val="00B8A4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latin typeface="Nunito Sans"/>
                <a:sym typeface="Nunito Sans"/>
              </a:rPr>
              <a:t>Module 10A – First Aid Theory is now complete – we will issue you with a certificate and/or update the membership system. Note your expiry date 3 years from today!</a:t>
            </a:r>
            <a:endParaRPr dirty="0"/>
          </a:p>
          <a:p>
            <a:pPr marL="228600" indent="-228600">
              <a:lnSpc>
                <a:spcPct val="100000"/>
              </a:lnSpc>
              <a:buSzPts val="2800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Module 10B – First Aid Practical (15 min session) needs completing.</a:t>
            </a:r>
          </a:p>
          <a:p>
            <a:pPr marL="228600" indent="-228600">
              <a:lnSpc>
                <a:spcPct val="100000"/>
              </a:lnSpc>
              <a:buSzPts val="2800"/>
            </a:pPr>
            <a:r>
              <a:rPr lang="en-GB" dirty="0">
                <a:latin typeface="Nunito Sans"/>
                <a:sym typeface="Nunito Sans"/>
              </a:rPr>
              <a:t>This includes: Know and demonstrate (or instruct a trainer) your skill in performing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Approach and assessment of scene/incident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sym typeface="Nunito Sans"/>
              </a:rPr>
              <a:t>CPR for an adult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sym typeface="Nunito Sans"/>
              </a:rPr>
              <a:t>CPR for a child</a:t>
            </a:r>
          </a:p>
        </p:txBody>
      </p:sp>
    </p:spTree>
    <p:extLst>
      <p:ext uri="{BB962C8B-B14F-4D97-AF65-F5344CB8AC3E}">
        <p14:creationId xmlns:p14="http://schemas.microsoft.com/office/powerpoint/2010/main" val="15391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8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does DR ABC stand for?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A)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Danger Response Airway Breathing Circulation/CPR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Danger Response Airway Breathing Call 999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Don’t Remember Always Be Cool</a:t>
            </a:r>
            <a:endParaRPr dirty="0"/>
          </a:p>
        </p:txBody>
      </p:sp>
      <p:pic>
        <p:nvPicPr>
          <p:cNvPr id="4" name="y2mate.com - Unresponsive and Breathing animation_N5LMOMsGq0s_360p">
            <a:hlinkClick r:id="" action="ppaction://media"/>
            <a:extLst>
              <a:ext uri="{FF2B5EF4-FFF2-40B4-BE49-F238E27FC236}">
                <a16:creationId xmlns:a16="http://schemas.microsoft.com/office/drawing/2014/main" id="{F4B7C7D4-701E-4F08-8A94-E61D960FE9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0034" y="4492604"/>
            <a:ext cx="3316740" cy="1865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7" name="Google Shape;1397;p76" descr="A person wearing a helme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107" r="9870" b="22295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76"/>
          <p:cNvSpPr txBox="1">
            <a:spLocks noGrp="1"/>
          </p:cNvSpPr>
          <p:nvPr>
            <p:ph type="body" idx="1"/>
          </p:nvPr>
        </p:nvSpPr>
        <p:spPr>
          <a:xfrm>
            <a:off x="366211" y="571501"/>
            <a:ext cx="5725458" cy="47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GB" sz="6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Module 10A/K First Response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E5"/>
              </a:buClr>
              <a:buSzPts val="4400"/>
              <a:buNone/>
            </a:pPr>
            <a:r>
              <a:rPr lang="en-GB" sz="4400" b="1" dirty="0">
                <a:solidFill>
                  <a:srgbClr val="FFB4E5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Thank you for taking part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9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treatment for an unresponsive, breathing casualty?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Call 999, place them on their side in the recovery position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Place them in the recovery position, call 999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Call 999 then start CPR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0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treatment for an unresponsive, breathing casualty?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Call 999, place them on their side in the recovery position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B)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Place them in the recovery position, call 999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Call 999 then start CPR</a:t>
            </a:r>
            <a:endParaRPr dirty="0"/>
          </a:p>
        </p:txBody>
      </p:sp>
      <p:pic>
        <p:nvPicPr>
          <p:cNvPr id="1026" name="Picture 2" descr="https://lh5.googleusercontent.com/Q_iXhCYfAGGcd8GVsm8uZeVm-pLPYnIvRKPYxFPkmrC9DmfhXdQq9VrIXI6imC-KwDyttLbncI3mlqKiDSJeB_eClckQnx3QyFkPgzFFQYcrR8V22AEr9Gg7mMwvnQd7gZTzVx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96" y="4805694"/>
            <a:ext cx="56483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Scouts 1">
      <a:dk1>
        <a:srgbClr val="000000"/>
      </a:dk1>
      <a:lt1>
        <a:srgbClr val="FFFFFF"/>
      </a:lt1>
      <a:dk2>
        <a:srgbClr val="7414DC"/>
      </a:dk2>
      <a:lt2>
        <a:srgbClr val="00B8A4"/>
      </a:lt2>
      <a:accent1>
        <a:srgbClr val="ED4024"/>
      </a:accent1>
      <a:accent2>
        <a:srgbClr val="26B756"/>
      </a:accent2>
      <a:accent3>
        <a:srgbClr val="006EE0"/>
      </a:accent3>
      <a:accent4>
        <a:srgbClr val="FFB4E5"/>
      </a:accent4>
      <a:accent5>
        <a:srgbClr val="003A82"/>
      </a:accent5>
      <a:accent6>
        <a:srgbClr val="FFE627"/>
      </a:accent6>
      <a:hlink>
        <a:srgbClr val="00B8B8"/>
      </a:hlink>
      <a:folHlink>
        <a:srgbClr val="7414D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4645</Words>
  <Application>Microsoft Office PowerPoint</Application>
  <PresentationFormat>Widescreen</PresentationFormat>
  <Paragraphs>611</Paragraphs>
  <Slides>70</Slides>
  <Notes>69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Osborn</dc:creator>
  <cp:lastModifiedBy>Mike Baxter</cp:lastModifiedBy>
  <cp:revision>68</cp:revision>
  <dcterms:created xsi:type="dcterms:W3CDTF">2019-04-08T10:29:08Z</dcterms:created>
  <dcterms:modified xsi:type="dcterms:W3CDTF">2024-08-01T09:38:37Z</dcterms:modified>
</cp:coreProperties>
</file>